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68" r:id="rId5"/>
    <p:sldId id="264" r:id="rId6"/>
    <p:sldId id="265" r:id="rId7"/>
    <p:sldId id="257" r:id="rId8"/>
    <p:sldId id="258" r:id="rId9"/>
    <p:sldId id="259" r:id="rId10"/>
    <p:sldId id="260" r:id="rId11"/>
    <p:sldId id="271" r:id="rId12"/>
    <p:sldId id="272" r:id="rId13"/>
    <p:sldId id="273" r:id="rId14"/>
    <p:sldId id="275" r:id="rId15"/>
    <p:sldId id="262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96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9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5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1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9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2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73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6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3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85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7B32-7B3C-4BFC-8CC9-B57C7CE09F22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37A61-38E7-4716-93EC-3CF00439C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7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388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Lafayette College Well-field Analysis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600201"/>
            <a:ext cx="35814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G.C. Herman</a:t>
            </a:r>
          </a:p>
          <a:p>
            <a:r>
              <a:rPr lang="en-US" sz="2000" dirty="0" smtClean="0"/>
              <a:t>NJ Geological &amp; Water Survey</a:t>
            </a:r>
          </a:p>
          <a:p>
            <a:r>
              <a:rPr lang="en-US" sz="2000" dirty="0" smtClean="0"/>
              <a:t>November, 2015</a:t>
            </a:r>
            <a:endParaRPr lang="en-US" sz="20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11669"/>
            <a:ext cx="4419600" cy="686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638800" y="1752603"/>
            <a:ext cx="685800" cy="4762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24400" y="457199"/>
            <a:ext cx="3810000" cy="29659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8" y="2872610"/>
            <a:ext cx="4171950" cy="1664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724400"/>
            <a:ext cx="4096109" cy="174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3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" y="609600"/>
            <a:ext cx="9127177" cy="491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23" y="5638800"/>
            <a:ext cx="362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Section azimuth: 122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Beds:  primary 40/122 and rarely 43/294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733800" y="5654607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Fractures:  32/111 8%	      70/277 4%     79/142 2%</a:t>
            </a:r>
            <a:br>
              <a:rPr lang="en-US" sz="1600" dirty="0" smtClean="0"/>
            </a:br>
            <a:r>
              <a:rPr lang="en-US" sz="1600" dirty="0" smtClean="0"/>
              <a:t>	56/349 8%		          72/180 2%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273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2774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3900"/>
            <a:ext cx="891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NW	WELL 3			WELL 2			WELL 1		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14766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599"/>
            <a:ext cx="7543800" cy="585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3900"/>
            <a:ext cx="891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NW	     WELL 3			WELL 2			WELL 1		SE</a:t>
            </a:r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2209800"/>
            <a:ext cx="7239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20559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MH 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4642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73900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smtClean="0"/>
              <a:t>              WELL 2  Karst zone with plant roots</a:t>
            </a:r>
            <a:r>
              <a:rPr lang="en-US" sz="1400" dirty="0"/>
              <a:t>	</a:t>
            </a:r>
            <a:r>
              <a:rPr lang="en-US" sz="1400" dirty="0" smtClean="0"/>
              <a:t>	 WELL 2 Mineralized flow</a:t>
            </a:r>
            <a:r>
              <a:rPr lang="en-US" sz="1400" dirty="0"/>
              <a:t> </a:t>
            </a:r>
            <a:r>
              <a:rPr lang="en-US" sz="1400" dirty="0" smtClean="0"/>
              <a:t>streaks	</a:t>
            </a:r>
            <a:endParaRPr lang="en-US" sz="1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552091"/>
            <a:ext cx="3581401" cy="573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26" y="524744"/>
            <a:ext cx="2865394" cy="578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974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481677"/>
            <a:ext cx="7346559" cy="572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3900"/>
            <a:ext cx="891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NW	         WELL 3			 WELL 2		                 WELL 1		SE</a:t>
            </a:r>
            <a:endParaRPr lang="en-US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3886200"/>
            <a:ext cx="7239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3732311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MH 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0690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1233577" y="1498933"/>
            <a:ext cx="7142672" cy="1216899"/>
          </a:xfrm>
          <a:custGeom>
            <a:avLst/>
            <a:gdLst>
              <a:gd name="connsiteX0" fmla="*/ 0 w 7168551"/>
              <a:gd name="connsiteY0" fmla="*/ 319177 h 776377"/>
              <a:gd name="connsiteX1" fmla="*/ 0 w 7168551"/>
              <a:gd name="connsiteY1" fmla="*/ 776377 h 776377"/>
              <a:gd name="connsiteX2" fmla="*/ 1768415 w 7168551"/>
              <a:gd name="connsiteY2" fmla="*/ 724619 h 776377"/>
              <a:gd name="connsiteX3" fmla="*/ 3234906 w 7168551"/>
              <a:gd name="connsiteY3" fmla="*/ 569343 h 776377"/>
              <a:gd name="connsiteX4" fmla="*/ 4485736 w 7168551"/>
              <a:gd name="connsiteY4" fmla="*/ 414068 h 776377"/>
              <a:gd name="connsiteX5" fmla="*/ 5857336 w 7168551"/>
              <a:gd name="connsiteY5" fmla="*/ 362310 h 776377"/>
              <a:gd name="connsiteX6" fmla="*/ 7168551 w 7168551"/>
              <a:gd name="connsiteY6" fmla="*/ 414068 h 776377"/>
              <a:gd name="connsiteX7" fmla="*/ 7168551 w 7168551"/>
              <a:gd name="connsiteY7" fmla="*/ 77638 h 776377"/>
              <a:gd name="connsiteX8" fmla="*/ 6702725 w 7168551"/>
              <a:gd name="connsiteY8" fmla="*/ 0 h 776377"/>
              <a:gd name="connsiteX9" fmla="*/ 5020574 w 7168551"/>
              <a:gd name="connsiteY9" fmla="*/ 17253 h 776377"/>
              <a:gd name="connsiteX10" fmla="*/ 4175185 w 7168551"/>
              <a:gd name="connsiteY10" fmla="*/ 25879 h 776377"/>
              <a:gd name="connsiteX11" fmla="*/ 2751827 w 7168551"/>
              <a:gd name="connsiteY11" fmla="*/ 189781 h 776377"/>
              <a:gd name="connsiteX12" fmla="*/ 1354348 w 7168551"/>
              <a:gd name="connsiteY12" fmla="*/ 267419 h 776377"/>
              <a:gd name="connsiteX13" fmla="*/ 198408 w 7168551"/>
              <a:gd name="connsiteY13" fmla="*/ 327804 h 776377"/>
              <a:gd name="connsiteX14" fmla="*/ 0 w 7168551"/>
              <a:gd name="connsiteY14" fmla="*/ 319177 h 776377"/>
              <a:gd name="connsiteX0" fmla="*/ 0 w 7168551"/>
              <a:gd name="connsiteY0" fmla="*/ 319177 h 776377"/>
              <a:gd name="connsiteX1" fmla="*/ 0 w 7168551"/>
              <a:gd name="connsiteY1" fmla="*/ 776377 h 776377"/>
              <a:gd name="connsiteX2" fmla="*/ 1768415 w 7168551"/>
              <a:gd name="connsiteY2" fmla="*/ 724619 h 776377"/>
              <a:gd name="connsiteX3" fmla="*/ 3234906 w 7168551"/>
              <a:gd name="connsiteY3" fmla="*/ 569343 h 776377"/>
              <a:gd name="connsiteX4" fmla="*/ 4485736 w 7168551"/>
              <a:gd name="connsiteY4" fmla="*/ 414068 h 776377"/>
              <a:gd name="connsiteX5" fmla="*/ 5857336 w 7168551"/>
              <a:gd name="connsiteY5" fmla="*/ 362310 h 776377"/>
              <a:gd name="connsiteX6" fmla="*/ 7168551 w 7168551"/>
              <a:gd name="connsiteY6" fmla="*/ 414068 h 776377"/>
              <a:gd name="connsiteX7" fmla="*/ 7168551 w 7168551"/>
              <a:gd name="connsiteY7" fmla="*/ 77638 h 776377"/>
              <a:gd name="connsiteX8" fmla="*/ 6788989 w 7168551"/>
              <a:gd name="connsiteY8" fmla="*/ 0 h 776377"/>
              <a:gd name="connsiteX9" fmla="*/ 6702725 w 7168551"/>
              <a:gd name="connsiteY9" fmla="*/ 0 h 776377"/>
              <a:gd name="connsiteX10" fmla="*/ 5020574 w 7168551"/>
              <a:gd name="connsiteY10" fmla="*/ 17253 h 776377"/>
              <a:gd name="connsiteX11" fmla="*/ 4175185 w 7168551"/>
              <a:gd name="connsiteY11" fmla="*/ 25879 h 776377"/>
              <a:gd name="connsiteX12" fmla="*/ 2751827 w 7168551"/>
              <a:gd name="connsiteY12" fmla="*/ 189781 h 776377"/>
              <a:gd name="connsiteX13" fmla="*/ 1354348 w 7168551"/>
              <a:gd name="connsiteY13" fmla="*/ 267419 h 776377"/>
              <a:gd name="connsiteX14" fmla="*/ 198408 w 7168551"/>
              <a:gd name="connsiteY14" fmla="*/ 327804 h 776377"/>
              <a:gd name="connsiteX15" fmla="*/ 0 w 7168551"/>
              <a:gd name="connsiteY15" fmla="*/ 319177 h 776377"/>
              <a:gd name="connsiteX0" fmla="*/ 0 w 7168551"/>
              <a:gd name="connsiteY0" fmla="*/ 319177 h 776377"/>
              <a:gd name="connsiteX1" fmla="*/ 0 w 7168551"/>
              <a:gd name="connsiteY1" fmla="*/ 776377 h 776377"/>
              <a:gd name="connsiteX2" fmla="*/ 1768415 w 7168551"/>
              <a:gd name="connsiteY2" fmla="*/ 724619 h 776377"/>
              <a:gd name="connsiteX3" fmla="*/ 3234906 w 7168551"/>
              <a:gd name="connsiteY3" fmla="*/ 569343 h 776377"/>
              <a:gd name="connsiteX4" fmla="*/ 4485736 w 7168551"/>
              <a:gd name="connsiteY4" fmla="*/ 414068 h 776377"/>
              <a:gd name="connsiteX5" fmla="*/ 5857336 w 7168551"/>
              <a:gd name="connsiteY5" fmla="*/ 362310 h 776377"/>
              <a:gd name="connsiteX6" fmla="*/ 7168551 w 7168551"/>
              <a:gd name="connsiteY6" fmla="*/ 414068 h 776377"/>
              <a:gd name="connsiteX7" fmla="*/ 7168551 w 7168551"/>
              <a:gd name="connsiteY7" fmla="*/ 77638 h 776377"/>
              <a:gd name="connsiteX8" fmla="*/ 6797615 w 7168551"/>
              <a:gd name="connsiteY8" fmla="*/ 43132 h 776377"/>
              <a:gd name="connsiteX9" fmla="*/ 6702725 w 7168551"/>
              <a:gd name="connsiteY9" fmla="*/ 0 h 776377"/>
              <a:gd name="connsiteX10" fmla="*/ 5020574 w 7168551"/>
              <a:gd name="connsiteY10" fmla="*/ 17253 h 776377"/>
              <a:gd name="connsiteX11" fmla="*/ 4175185 w 7168551"/>
              <a:gd name="connsiteY11" fmla="*/ 25879 h 776377"/>
              <a:gd name="connsiteX12" fmla="*/ 2751827 w 7168551"/>
              <a:gd name="connsiteY12" fmla="*/ 189781 h 776377"/>
              <a:gd name="connsiteX13" fmla="*/ 1354348 w 7168551"/>
              <a:gd name="connsiteY13" fmla="*/ 267419 h 776377"/>
              <a:gd name="connsiteX14" fmla="*/ 198408 w 7168551"/>
              <a:gd name="connsiteY14" fmla="*/ 327804 h 776377"/>
              <a:gd name="connsiteX15" fmla="*/ 0 w 7168551"/>
              <a:gd name="connsiteY15" fmla="*/ 319177 h 776377"/>
              <a:gd name="connsiteX0" fmla="*/ 0 w 7168551"/>
              <a:gd name="connsiteY0" fmla="*/ 319177 h 776377"/>
              <a:gd name="connsiteX1" fmla="*/ 0 w 7168551"/>
              <a:gd name="connsiteY1" fmla="*/ 776377 h 776377"/>
              <a:gd name="connsiteX2" fmla="*/ 1768415 w 7168551"/>
              <a:gd name="connsiteY2" fmla="*/ 724619 h 776377"/>
              <a:gd name="connsiteX3" fmla="*/ 3234906 w 7168551"/>
              <a:gd name="connsiteY3" fmla="*/ 569343 h 776377"/>
              <a:gd name="connsiteX4" fmla="*/ 4485736 w 7168551"/>
              <a:gd name="connsiteY4" fmla="*/ 414068 h 776377"/>
              <a:gd name="connsiteX5" fmla="*/ 5857336 w 7168551"/>
              <a:gd name="connsiteY5" fmla="*/ 362310 h 776377"/>
              <a:gd name="connsiteX6" fmla="*/ 7168551 w 7168551"/>
              <a:gd name="connsiteY6" fmla="*/ 414068 h 776377"/>
              <a:gd name="connsiteX7" fmla="*/ 7142672 w 7168551"/>
              <a:gd name="connsiteY7" fmla="*/ 69012 h 776377"/>
              <a:gd name="connsiteX8" fmla="*/ 6797615 w 7168551"/>
              <a:gd name="connsiteY8" fmla="*/ 43132 h 776377"/>
              <a:gd name="connsiteX9" fmla="*/ 6702725 w 7168551"/>
              <a:gd name="connsiteY9" fmla="*/ 0 h 776377"/>
              <a:gd name="connsiteX10" fmla="*/ 5020574 w 7168551"/>
              <a:gd name="connsiteY10" fmla="*/ 17253 h 776377"/>
              <a:gd name="connsiteX11" fmla="*/ 4175185 w 7168551"/>
              <a:gd name="connsiteY11" fmla="*/ 25879 h 776377"/>
              <a:gd name="connsiteX12" fmla="*/ 2751827 w 7168551"/>
              <a:gd name="connsiteY12" fmla="*/ 189781 h 776377"/>
              <a:gd name="connsiteX13" fmla="*/ 1354348 w 7168551"/>
              <a:gd name="connsiteY13" fmla="*/ 267419 h 776377"/>
              <a:gd name="connsiteX14" fmla="*/ 198408 w 7168551"/>
              <a:gd name="connsiteY14" fmla="*/ 327804 h 776377"/>
              <a:gd name="connsiteX15" fmla="*/ 0 w 7168551"/>
              <a:gd name="connsiteY15" fmla="*/ 319177 h 776377"/>
              <a:gd name="connsiteX0" fmla="*/ 0 w 7142672"/>
              <a:gd name="connsiteY0" fmla="*/ 319177 h 776377"/>
              <a:gd name="connsiteX1" fmla="*/ 0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51827 w 7142672"/>
              <a:gd name="connsiteY12" fmla="*/ 189781 h 776377"/>
              <a:gd name="connsiteX13" fmla="*/ 1354348 w 7142672"/>
              <a:gd name="connsiteY13" fmla="*/ 267419 h 776377"/>
              <a:gd name="connsiteX14" fmla="*/ 198408 w 7142672"/>
              <a:gd name="connsiteY14" fmla="*/ 327804 h 776377"/>
              <a:gd name="connsiteX15" fmla="*/ 0 w 7142672"/>
              <a:gd name="connsiteY15" fmla="*/ 319177 h 776377"/>
              <a:gd name="connsiteX0" fmla="*/ 0 w 7142672"/>
              <a:gd name="connsiteY0" fmla="*/ 271111 h 776377"/>
              <a:gd name="connsiteX1" fmla="*/ 0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51827 w 7142672"/>
              <a:gd name="connsiteY12" fmla="*/ 189781 h 776377"/>
              <a:gd name="connsiteX13" fmla="*/ 1354348 w 7142672"/>
              <a:gd name="connsiteY13" fmla="*/ 267419 h 776377"/>
              <a:gd name="connsiteX14" fmla="*/ 198408 w 7142672"/>
              <a:gd name="connsiteY14" fmla="*/ 327804 h 776377"/>
              <a:gd name="connsiteX15" fmla="*/ 0 w 7142672"/>
              <a:gd name="connsiteY15" fmla="*/ 271111 h 776377"/>
              <a:gd name="connsiteX0" fmla="*/ 0 w 7142672"/>
              <a:gd name="connsiteY0" fmla="*/ 271111 h 776377"/>
              <a:gd name="connsiteX1" fmla="*/ 34506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51827 w 7142672"/>
              <a:gd name="connsiteY12" fmla="*/ 189781 h 776377"/>
              <a:gd name="connsiteX13" fmla="*/ 1354348 w 7142672"/>
              <a:gd name="connsiteY13" fmla="*/ 267419 h 776377"/>
              <a:gd name="connsiteX14" fmla="*/ 198408 w 7142672"/>
              <a:gd name="connsiteY14" fmla="*/ 327804 h 776377"/>
              <a:gd name="connsiteX15" fmla="*/ 0 w 7142672"/>
              <a:gd name="connsiteY15" fmla="*/ 271111 h 776377"/>
              <a:gd name="connsiteX0" fmla="*/ 0 w 7142672"/>
              <a:gd name="connsiteY0" fmla="*/ 271111 h 776377"/>
              <a:gd name="connsiteX1" fmla="*/ 34506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51827 w 7142672"/>
              <a:gd name="connsiteY12" fmla="*/ 189781 h 776377"/>
              <a:gd name="connsiteX13" fmla="*/ 1354348 w 7142672"/>
              <a:gd name="connsiteY13" fmla="*/ 267419 h 776377"/>
              <a:gd name="connsiteX14" fmla="*/ 250167 w 7142672"/>
              <a:gd name="connsiteY14" fmla="*/ 245405 h 776377"/>
              <a:gd name="connsiteX15" fmla="*/ 0 w 7142672"/>
              <a:gd name="connsiteY15" fmla="*/ 271111 h 776377"/>
              <a:gd name="connsiteX0" fmla="*/ 0 w 7142672"/>
              <a:gd name="connsiteY0" fmla="*/ 271111 h 776377"/>
              <a:gd name="connsiteX1" fmla="*/ 34506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51827 w 7142672"/>
              <a:gd name="connsiteY12" fmla="*/ 189781 h 776377"/>
              <a:gd name="connsiteX13" fmla="*/ 1311216 w 7142672"/>
              <a:gd name="connsiteY13" fmla="*/ 233087 h 776377"/>
              <a:gd name="connsiteX14" fmla="*/ 250167 w 7142672"/>
              <a:gd name="connsiteY14" fmla="*/ 245405 h 776377"/>
              <a:gd name="connsiteX15" fmla="*/ 0 w 7142672"/>
              <a:gd name="connsiteY15" fmla="*/ 271111 h 776377"/>
              <a:gd name="connsiteX0" fmla="*/ 0 w 7142672"/>
              <a:gd name="connsiteY0" fmla="*/ 271111 h 776377"/>
              <a:gd name="connsiteX1" fmla="*/ 34506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690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60454 w 7142672"/>
              <a:gd name="connsiteY12" fmla="*/ 141715 h 776377"/>
              <a:gd name="connsiteX13" fmla="*/ 1311216 w 7142672"/>
              <a:gd name="connsiteY13" fmla="*/ 233087 h 776377"/>
              <a:gd name="connsiteX14" fmla="*/ 250167 w 7142672"/>
              <a:gd name="connsiteY14" fmla="*/ 245405 h 776377"/>
              <a:gd name="connsiteX15" fmla="*/ 0 w 7142672"/>
              <a:gd name="connsiteY15" fmla="*/ 271111 h 776377"/>
              <a:gd name="connsiteX0" fmla="*/ 0 w 7142672"/>
              <a:gd name="connsiteY0" fmla="*/ 271111 h 776377"/>
              <a:gd name="connsiteX1" fmla="*/ 34506 w 7142672"/>
              <a:gd name="connsiteY1" fmla="*/ 776377 h 776377"/>
              <a:gd name="connsiteX2" fmla="*/ 1768415 w 7142672"/>
              <a:gd name="connsiteY2" fmla="*/ 724619 h 776377"/>
              <a:gd name="connsiteX3" fmla="*/ 3234906 w 7142672"/>
              <a:gd name="connsiteY3" fmla="*/ 569343 h 776377"/>
              <a:gd name="connsiteX4" fmla="*/ 4485736 w 7142672"/>
              <a:gd name="connsiteY4" fmla="*/ 414068 h 776377"/>
              <a:gd name="connsiteX5" fmla="*/ 5857336 w 7142672"/>
              <a:gd name="connsiteY5" fmla="*/ 362310 h 776377"/>
              <a:gd name="connsiteX6" fmla="*/ 7142671 w 7142672"/>
              <a:gd name="connsiteY6" fmla="*/ 414068 h 776377"/>
              <a:gd name="connsiteX7" fmla="*/ 7142672 w 7142672"/>
              <a:gd name="connsiteY7" fmla="*/ 48412 h 776377"/>
              <a:gd name="connsiteX8" fmla="*/ 6797615 w 7142672"/>
              <a:gd name="connsiteY8" fmla="*/ 43132 h 776377"/>
              <a:gd name="connsiteX9" fmla="*/ 6702725 w 7142672"/>
              <a:gd name="connsiteY9" fmla="*/ 0 h 776377"/>
              <a:gd name="connsiteX10" fmla="*/ 5020574 w 7142672"/>
              <a:gd name="connsiteY10" fmla="*/ 17253 h 776377"/>
              <a:gd name="connsiteX11" fmla="*/ 4175185 w 7142672"/>
              <a:gd name="connsiteY11" fmla="*/ 25879 h 776377"/>
              <a:gd name="connsiteX12" fmla="*/ 2760454 w 7142672"/>
              <a:gd name="connsiteY12" fmla="*/ 141715 h 776377"/>
              <a:gd name="connsiteX13" fmla="*/ 1311216 w 7142672"/>
              <a:gd name="connsiteY13" fmla="*/ 233087 h 776377"/>
              <a:gd name="connsiteX14" fmla="*/ 250167 w 7142672"/>
              <a:gd name="connsiteY14" fmla="*/ 245405 h 776377"/>
              <a:gd name="connsiteX15" fmla="*/ 0 w 7142672"/>
              <a:gd name="connsiteY15" fmla="*/ 271111 h 776377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68415 w 7142672"/>
              <a:gd name="connsiteY2" fmla="*/ 724619 h 968640"/>
              <a:gd name="connsiteX3" fmla="*/ 3234906 w 7142672"/>
              <a:gd name="connsiteY3" fmla="*/ 569343 h 968640"/>
              <a:gd name="connsiteX4" fmla="*/ 4485736 w 7142672"/>
              <a:gd name="connsiteY4" fmla="*/ 414068 h 968640"/>
              <a:gd name="connsiteX5" fmla="*/ 5857336 w 7142672"/>
              <a:gd name="connsiteY5" fmla="*/ 362310 h 968640"/>
              <a:gd name="connsiteX6" fmla="*/ 7142671 w 7142672"/>
              <a:gd name="connsiteY6" fmla="*/ 41406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68415 w 7142672"/>
              <a:gd name="connsiteY2" fmla="*/ 724619 h 968640"/>
              <a:gd name="connsiteX3" fmla="*/ 3234906 w 7142672"/>
              <a:gd name="connsiteY3" fmla="*/ 569343 h 968640"/>
              <a:gd name="connsiteX4" fmla="*/ 4528868 w 7142672"/>
              <a:gd name="connsiteY4" fmla="*/ 544532 h 968640"/>
              <a:gd name="connsiteX5" fmla="*/ 5857336 w 7142672"/>
              <a:gd name="connsiteY5" fmla="*/ 362310 h 968640"/>
              <a:gd name="connsiteX6" fmla="*/ 7142671 w 7142672"/>
              <a:gd name="connsiteY6" fmla="*/ 41406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68415 w 7142672"/>
              <a:gd name="connsiteY2" fmla="*/ 724619 h 968640"/>
              <a:gd name="connsiteX3" fmla="*/ 3234906 w 7142672"/>
              <a:gd name="connsiteY3" fmla="*/ 644875 h 968640"/>
              <a:gd name="connsiteX4" fmla="*/ 4528868 w 7142672"/>
              <a:gd name="connsiteY4" fmla="*/ 544532 h 968640"/>
              <a:gd name="connsiteX5" fmla="*/ 5857336 w 7142672"/>
              <a:gd name="connsiteY5" fmla="*/ 362310 h 968640"/>
              <a:gd name="connsiteX6" fmla="*/ 7142671 w 7142672"/>
              <a:gd name="connsiteY6" fmla="*/ 41406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94295 w 7142672"/>
              <a:gd name="connsiteY2" fmla="*/ 779551 h 968640"/>
              <a:gd name="connsiteX3" fmla="*/ 3234906 w 7142672"/>
              <a:gd name="connsiteY3" fmla="*/ 644875 h 968640"/>
              <a:gd name="connsiteX4" fmla="*/ 4528868 w 7142672"/>
              <a:gd name="connsiteY4" fmla="*/ 544532 h 968640"/>
              <a:gd name="connsiteX5" fmla="*/ 5857336 w 7142672"/>
              <a:gd name="connsiteY5" fmla="*/ 362310 h 968640"/>
              <a:gd name="connsiteX6" fmla="*/ 7142671 w 7142672"/>
              <a:gd name="connsiteY6" fmla="*/ 41406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94295 w 7142672"/>
              <a:gd name="connsiteY2" fmla="*/ 779551 h 968640"/>
              <a:gd name="connsiteX3" fmla="*/ 3234906 w 7142672"/>
              <a:gd name="connsiteY3" fmla="*/ 644875 h 968640"/>
              <a:gd name="connsiteX4" fmla="*/ 4528868 w 7142672"/>
              <a:gd name="connsiteY4" fmla="*/ 544532 h 968640"/>
              <a:gd name="connsiteX5" fmla="*/ 5883215 w 7142672"/>
              <a:gd name="connsiteY5" fmla="*/ 485908 h 968640"/>
              <a:gd name="connsiteX6" fmla="*/ 7142671 w 7142672"/>
              <a:gd name="connsiteY6" fmla="*/ 41406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68550"/>
              <a:gd name="connsiteY0" fmla="*/ 271111 h 968640"/>
              <a:gd name="connsiteX1" fmla="*/ 25879 w 7168550"/>
              <a:gd name="connsiteY1" fmla="*/ 968640 h 968640"/>
              <a:gd name="connsiteX2" fmla="*/ 1794295 w 7168550"/>
              <a:gd name="connsiteY2" fmla="*/ 779551 h 968640"/>
              <a:gd name="connsiteX3" fmla="*/ 3234906 w 7168550"/>
              <a:gd name="connsiteY3" fmla="*/ 644875 h 968640"/>
              <a:gd name="connsiteX4" fmla="*/ 4528868 w 7168550"/>
              <a:gd name="connsiteY4" fmla="*/ 544532 h 968640"/>
              <a:gd name="connsiteX5" fmla="*/ 5883215 w 7168550"/>
              <a:gd name="connsiteY5" fmla="*/ 485908 h 968640"/>
              <a:gd name="connsiteX6" fmla="*/ 7168550 w 7168550"/>
              <a:gd name="connsiteY6" fmla="*/ 613198 h 968640"/>
              <a:gd name="connsiteX7" fmla="*/ 7142672 w 7168550"/>
              <a:gd name="connsiteY7" fmla="*/ 48412 h 968640"/>
              <a:gd name="connsiteX8" fmla="*/ 6797615 w 7168550"/>
              <a:gd name="connsiteY8" fmla="*/ 43132 h 968640"/>
              <a:gd name="connsiteX9" fmla="*/ 6702725 w 7168550"/>
              <a:gd name="connsiteY9" fmla="*/ 0 h 968640"/>
              <a:gd name="connsiteX10" fmla="*/ 5020574 w 7168550"/>
              <a:gd name="connsiteY10" fmla="*/ 17253 h 968640"/>
              <a:gd name="connsiteX11" fmla="*/ 4175185 w 7168550"/>
              <a:gd name="connsiteY11" fmla="*/ 25879 h 968640"/>
              <a:gd name="connsiteX12" fmla="*/ 2760454 w 7168550"/>
              <a:gd name="connsiteY12" fmla="*/ 141715 h 968640"/>
              <a:gd name="connsiteX13" fmla="*/ 1311216 w 7168550"/>
              <a:gd name="connsiteY13" fmla="*/ 233087 h 968640"/>
              <a:gd name="connsiteX14" fmla="*/ 250167 w 7168550"/>
              <a:gd name="connsiteY14" fmla="*/ 245405 h 968640"/>
              <a:gd name="connsiteX15" fmla="*/ 0 w 7168550"/>
              <a:gd name="connsiteY15" fmla="*/ 271111 h 968640"/>
              <a:gd name="connsiteX0" fmla="*/ 0 w 7168550"/>
              <a:gd name="connsiteY0" fmla="*/ 271111 h 968640"/>
              <a:gd name="connsiteX1" fmla="*/ 25879 w 7168550"/>
              <a:gd name="connsiteY1" fmla="*/ 968640 h 968640"/>
              <a:gd name="connsiteX2" fmla="*/ 1794295 w 7168550"/>
              <a:gd name="connsiteY2" fmla="*/ 779551 h 968640"/>
              <a:gd name="connsiteX3" fmla="*/ 3234906 w 7168550"/>
              <a:gd name="connsiteY3" fmla="*/ 644875 h 968640"/>
              <a:gd name="connsiteX4" fmla="*/ 4528868 w 7168550"/>
              <a:gd name="connsiteY4" fmla="*/ 544532 h 968640"/>
              <a:gd name="connsiteX5" fmla="*/ 5917721 w 7168550"/>
              <a:gd name="connsiteY5" fmla="*/ 554574 h 968640"/>
              <a:gd name="connsiteX6" fmla="*/ 7168550 w 7168550"/>
              <a:gd name="connsiteY6" fmla="*/ 613198 h 968640"/>
              <a:gd name="connsiteX7" fmla="*/ 7142672 w 7168550"/>
              <a:gd name="connsiteY7" fmla="*/ 48412 h 968640"/>
              <a:gd name="connsiteX8" fmla="*/ 6797615 w 7168550"/>
              <a:gd name="connsiteY8" fmla="*/ 43132 h 968640"/>
              <a:gd name="connsiteX9" fmla="*/ 6702725 w 7168550"/>
              <a:gd name="connsiteY9" fmla="*/ 0 h 968640"/>
              <a:gd name="connsiteX10" fmla="*/ 5020574 w 7168550"/>
              <a:gd name="connsiteY10" fmla="*/ 17253 h 968640"/>
              <a:gd name="connsiteX11" fmla="*/ 4175185 w 7168550"/>
              <a:gd name="connsiteY11" fmla="*/ 25879 h 968640"/>
              <a:gd name="connsiteX12" fmla="*/ 2760454 w 7168550"/>
              <a:gd name="connsiteY12" fmla="*/ 141715 h 968640"/>
              <a:gd name="connsiteX13" fmla="*/ 1311216 w 7168550"/>
              <a:gd name="connsiteY13" fmla="*/ 233087 h 968640"/>
              <a:gd name="connsiteX14" fmla="*/ 250167 w 7168550"/>
              <a:gd name="connsiteY14" fmla="*/ 245405 h 968640"/>
              <a:gd name="connsiteX15" fmla="*/ 0 w 7168550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94295 w 7142672"/>
              <a:gd name="connsiteY2" fmla="*/ 779551 h 968640"/>
              <a:gd name="connsiteX3" fmla="*/ 3234906 w 7142672"/>
              <a:gd name="connsiteY3" fmla="*/ 644875 h 968640"/>
              <a:gd name="connsiteX4" fmla="*/ 4528868 w 7142672"/>
              <a:gd name="connsiteY4" fmla="*/ 544532 h 968640"/>
              <a:gd name="connsiteX5" fmla="*/ 5917721 w 7142672"/>
              <a:gd name="connsiteY5" fmla="*/ 554574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794295 w 7142672"/>
              <a:gd name="connsiteY2" fmla="*/ 779551 h 968640"/>
              <a:gd name="connsiteX3" fmla="*/ 3275849 w 7142672"/>
              <a:gd name="connsiteY3" fmla="*/ 742646 h 968640"/>
              <a:gd name="connsiteX4" fmla="*/ 4528868 w 7142672"/>
              <a:gd name="connsiteY4" fmla="*/ 544532 h 968640"/>
              <a:gd name="connsiteX5" fmla="*/ 5917721 w 7142672"/>
              <a:gd name="connsiteY5" fmla="*/ 554574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528868 w 7142672"/>
              <a:gd name="connsiteY4" fmla="*/ 544532 h 968640"/>
              <a:gd name="connsiteX5" fmla="*/ 5917721 w 7142672"/>
              <a:gd name="connsiteY5" fmla="*/ 554574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528868 w 7142672"/>
              <a:gd name="connsiteY4" fmla="*/ 544532 h 968640"/>
              <a:gd name="connsiteX5" fmla="*/ 5917721 w 7142672"/>
              <a:gd name="connsiteY5" fmla="*/ 554574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685817 w 7142672"/>
              <a:gd name="connsiteY4" fmla="*/ 669462 h 968640"/>
              <a:gd name="connsiteX5" fmla="*/ 5917721 w 7142672"/>
              <a:gd name="connsiteY5" fmla="*/ 554574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685817 w 7142672"/>
              <a:gd name="connsiteY4" fmla="*/ 669462 h 968640"/>
              <a:gd name="connsiteX5" fmla="*/ 6061022 w 7142672"/>
              <a:gd name="connsiteY5" fmla="*/ 625186 h 968640"/>
              <a:gd name="connsiteX6" fmla="*/ 7142670 w 7142672"/>
              <a:gd name="connsiteY6" fmla="*/ 585732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685817 w 7142672"/>
              <a:gd name="connsiteY4" fmla="*/ 669462 h 968640"/>
              <a:gd name="connsiteX5" fmla="*/ 6061022 w 7142672"/>
              <a:gd name="connsiteY5" fmla="*/ 625186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685817 w 7142672"/>
              <a:gd name="connsiteY4" fmla="*/ 669462 h 968640"/>
              <a:gd name="connsiteX5" fmla="*/ 6061022 w 7142672"/>
              <a:gd name="connsiteY5" fmla="*/ 744685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42646 h 968640"/>
              <a:gd name="connsiteX4" fmla="*/ 4672169 w 7142672"/>
              <a:gd name="connsiteY4" fmla="*/ 750939 h 968640"/>
              <a:gd name="connsiteX5" fmla="*/ 6061022 w 7142672"/>
              <a:gd name="connsiteY5" fmla="*/ 744685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866459 h 968640"/>
              <a:gd name="connsiteX3" fmla="*/ 3275849 w 7142672"/>
              <a:gd name="connsiteY3" fmla="*/ 786100 h 968640"/>
              <a:gd name="connsiteX4" fmla="*/ 4672169 w 7142672"/>
              <a:gd name="connsiteY4" fmla="*/ 750939 h 968640"/>
              <a:gd name="connsiteX5" fmla="*/ 6061022 w 7142672"/>
              <a:gd name="connsiteY5" fmla="*/ 744685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904481 h 968640"/>
              <a:gd name="connsiteX3" fmla="*/ 3275849 w 7142672"/>
              <a:gd name="connsiteY3" fmla="*/ 786100 h 968640"/>
              <a:gd name="connsiteX4" fmla="*/ 4672169 w 7142672"/>
              <a:gd name="connsiteY4" fmla="*/ 750939 h 968640"/>
              <a:gd name="connsiteX5" fmla="*/ 6061022 w 7142672"/>
              <a:gd name="connsiteY5" fmla="*/ 744685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  <a:gd name="connsiteX0" fmla="*/ 0 w 7142672"/>
              <a:gd name="connsiteY0" fmla="*/ 271111 h 968640"/>
              <a:gd name="connsiteX1" fmla="*/ 25879 w 7142672"/>
              <a:gd name="connsiteY1" fmla="*/ 968640 h 968640"/>
              <a:gd name="connsiteX2" fmla="*/ 1384862 w 7142672"/>
              <a:gd name="connsiteY2" fmla="*/ 904481 h 968640"/>
              <a:gd name="connsiteX3" fmla="*/ 3275849 w 7142672"/>
              <a:gd name="connsiteY3" fmla="*/ 786100 h 968640"/>
              <a:gd name="connsiteX4" fmla="*/ 4719936 w 7142672"/>
              <a:gd name="connsiteY4" fmla="*/ 772666 h 968640"/>
              <a:gd name="connsiteX5" fmla="*/ 6061022 w 7142672"/>
              <a:gd name="connsiteY5" fmla="*/ 744685 h 968640"/>
              <a:gd name="connsiteX6" fmla="*/ 7129023 w 7142672"/>
              <a:gd name="connsiteY6" fmla="*/ 759548 h 968640"/>
              <a:gd name="connsiteX7" fmla="*/ 7142672 w 7142672"/>
              <a:gd name="connsiteY7" fmla="*/ 48412 h 968640"/>
              <a:gd name="connsiteX8" fmla="*/ 6797615 w 7142672"/>
              <a:gd name="connsiteY8" fmla="*/ 43132 h 968640"/>
              <a:gd name="connsiteX9" fmla="*/ 6702725 w 7142672"/>
              <a:gd name="connsiteY9" fmla="*/ 0 h 968640"/>
              <a:gd name="connsiteX10" fmla="*/ 5020574 w 7142672"/>
              <a:gd name="connsiteY10" fmla="*/ 17253 h 968640"/>
              <a:gd name="connsiteX11" fmla="*/ 4175185 w 7142672"/>
              <a:gd name="connsiteY11" fmla="*/ 25879 h 968640"/>
              <a:gd name="connsiteX12" fmla="*/ 2760454 w 7142672"/>
              <a:gd name="connsiteY12" fmla="*/ 141715 h 968640"/>
              <a:gd name="connsiteX13" fmla="*/ 1311216 w 7142672"/>
              <a:gd name="connsiteY13" fmla="*/ 233087 h 968640"/>
              <a:gd name="connsiteX14" fmla="*/ 250167 w 7142672"/>
              <a:gd name="connsiteY14" fmla="*/ 245405 h 968640"/>
              <a:gd name="connsiteX15" fmla="*/ 0 w 7142672"/>
              <a:gd name="connsiteY15" fmla="*/ 271111 h 96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2672" h="968640">
                <a:moveTo>
                  <a:pt x="0" y="271111"/>
                </a:moveTo>
                <a:lnTo>
                  <a:pt x="25879" y="968640"/>
                </a:lnTo>
                <a:lnTo>
                  <a:pt x="1384862" y="904481"/>
                </a:lnTo>
                <a:lnTo>
                  <a:pt x="3275849" y="786100"/>
                </a:lnTo>
                <a:cubicBezTo>
                  <a:pt x="3831695" y="764131"/>
                  <a:pt x="4254496" y="784386"/>
                  <a:pt x="4719936" y="772666"/>
                </a:cubicBezTo>
                <a:lnTo>
                  <a:pt x="6061022" y="744685"/>
                </a:lnTo>
                <a:lnTo>
                  <a:pt x="7129023" y="759548"/>
                </a:lnTo>
                <a:cubicBezTo>
                  <a:pt x="7129023" y="644529"/>
                  <a:pt x="7142672" y="163431"/>
                  <a:pt x="7142672" y="48412"/>
                </a:cubicBezTo>
                <a:lnTo>
                  <a:pt x="6797615" y="43132"/>
                </a:lnTo>
                <a:lnTo>
                  <a:pt x="6702725" y="0"/>
                </a:lnTo>
                <a:lnTo>
                  <a:pt x="5020574" y="17253"/>
                </a:lnTo>
                <a:lnTo>
                  <a:pt x="4175185" y="25879"/>
                </a:lnTo>
                <a:lnTo>
                  <a:pt x="2760454" y="141715"/>
                </a:lnTo>
                <a:lnTo>
                  <a:pt x="1311216" y="233087"/>
                </a:lnTo>
                <a:lnTo>
                  <a:pt x="250167" y="245405"/>
                </a:lnTo>
                <a:lnTo>
                  <a:pt x="0" y="271111"/>
                </a:lnTo>
                <a:close/>
              </a:path>
            </a:pathLst>
          </a:custGeo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6" name="Group 905"/>
          <p:cNvGrpSpPr/>
          <p:nvPr/>
        </p:nvGrpSpPr>
        <p:grpSpPr>
          <a:xfrm>
            <a:off x="4173409" y="3044801"/>
            <a:ext cx="2059627" cy="1144873"/>
            <a:chOff x="933018" y="1745554"/>
            <a:chExt cx="2059627" cy="1144873"/>
          </a:xfrm>
        </p:grpSpPr>
        <p:cxnSp>
          <p:nvCxnSpPr>
            <p:cNvPr id="907" name="Straight Connector 906"/>
            <p:cNvCxnSpPr/>
            <p:nvPr/>
          </p:nvCxnSpPr>
          <p:spPr>
            <a:xfrm rot="17460000">
              <a:off x="1340586" y="2019215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8" name="Straight Connector 907"/>
            <p:cNvCxnSpPr/>
            <p:nvPr/>
          </p:nvCxnSpPr>
          <p:spPr>
            <a:xfrm rot="19200000">
              <a:off x="1080146" y="2247954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9" name="Straight Connector 908"/>
            <p:cNvCxnSpPr/>
            <p:nvPr/>
          </p:nvCxnSpPr>
          <p:spPr>
            <a:xfrm rot="1920000">
              <a:off x="1064387" y="2240864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0" name="Straight Connector 909"/>
            <p:cNvCxnSpPr/>
            <p:nvPr/>
          </p:nvCxnSpPr>
          <p:spPr>
            <a:xfrm rot="4680000">
              <a:off x="1198883" y="2006371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1" name="Straight Connector 910"/>
            <p:cNvCxnSpPr/>
            <p:nvPr/>
          </p:nvCxnSpPr>
          <p:spPr>
            <a:xfrm rot="3480000">
              <a:off x="1365930" y="1895494"/>
              <a:ext cx="1920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Connector 911"/>
            <p:cNvCxnSpPr/>
            <p:nvPr/>
          </p:nvCxnSpPr>
          <p:spPr>
            <a:xfrm rot="4680000">
              <a:off x="1306222" y="2464958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3" name="Group 912"/>
            <p:cNvGrpSpPr/>
            <p:nvPr/>
          </p:nvGrpSpPr>
          <p:grpSpPr>
            <a:xfrm>
              <a:off x="1614870" y="1957014"/>
              <a:ext cx="807975" cy="862072"/>
              <a:chOff x="2607688" y="2597079"/>
              <a:chExt cx="807975" cy="862072"/>
            </a:xfrm>
          </p:grpSpPr>
          <p:cxnSp>
            <p:nvCxnSpPr>
              <p:cNvPr id="939" name="Straight Connector 938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0" name="Straight Connector 939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1" name="Straight Connector 940"/>
              <p:cNvCxnSpPr/>
              <p:nvPr/>
            </p:nvCxnSpPr>
            <p:spPr>
              <a:xfrm rot="1920000">
                <a:off x="2607688" y="309561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2" name="Straight Connector 941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3" name="Straight Connector 942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4" name="Straight Connector 943"/>
              <p:cNvCxnSpPr/>
              <p:nvPr/>
            </p:nvCxnSpPr>
            <p:spPr>
              <a:xfrm rot="4680000">
                <a:off x="3053034" y="3138999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14" name="Group 913"/>
            <p:cNvGrpSpPr/>
            <p:nvPr/>
          </p:nvGrpSpPr>
          <p:grpSpPr>
            <a:xfrm>
              <a:off x="2203720" y="2089554"/>
              <a:ext cx="788925" cy="448472"/>
              <a:chOff x="2626738" y="2597079"/>
              <a:chExt cx="788925" cy="448472"/>
            </a:xfrm>
          </p:grpSpPr>
          <p:cxnSp>
            <p:nvCxnSpPr>
              <p:cNvPr id="936" name="Straight Connector 935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4" name="Straight Connector 933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5" name="Straight Connector 934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7" name="Straight Connector 936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15" name="Straight Connector 914"/>
            <p:cNvCxnSpPr/>
            <p:nvPr/>
          </p:nvCxnSpPr>
          <p:spPr>
            <a:xfrm rot="17460000">
              <a:off x="1209217" y="2403759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6" name="Straight Connector 915"/>
            <p:cNvCxnSpPr/>
            <p:nvPr/>
          </p:nvCxnSpPr>
          <p:spPr>
            <a:xfrm rot="19200000">
              <a:off x="948777" y="2632498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/>
            <p:cNvCxnSpPr/>
            <p:nvPr/>
          </p:nvCxnSpPr>
          <p:spPr>
            <a:xfrm rot="1920000">
              <a:off x="933018" y="2625408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8" name="Straight Connector 917"/>
            <p:cNvCxnSpPr/>
            <p:nvPr/>
          </p:nvCxnSpPr>
          <p:spPr>
            <a:xfrm rot="4680000">
              <a:off x="1067514" y="2390915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Connector 918"/>
            <p:cNvCxnSpPr/>
            <p:nvPr/>
          </p:nvCxnSpPr>
          <p:spPr>
            <a:xfrm rot="3480000">
              <a:off x="1234561" y="2280038"/>
              <a:ext cx="1920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0" name="Group 919"/>
            <p:cNvGrpSpPr/>
            <p:nvPr/>
          </p:nvGrpSpPr>
          <p:grpSpPr>
            <a:xfrm>
              <a:off x="1900106" y="2341558"/>
              <a:ext cx="75240" cy="416329"/>
              <a:chOff x="3024293" y="2597079"/>
              <a:chExt cx="75240" cy="416329"/>
            </a:xfrm>
          </p:grpSpPr>
          <p:cxnSp>
            <p:nvCxnSpPr>
              <p:cNvPr id="929" name="Straight Connector 928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2" name="Straight Connector 931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1" name="Group 920"/>
            <p:cNvGrpSpPr/>
            <p:nvPr/>
          </p:nvGrpSpPr>
          <p:grpSpPr>
            <a:xfrm>
              <a:off x="2469906" y="1745554"/>
              <a:ext cx="254423" cy="1144873"/>
              <a:chOff x="3024293" y="1868535"/>
              <a:chExt cx="254423" cy="1144873"/>
            </a:xfrm>
          </p:grpSpPr>
          <p:cxnSp>
            <p:nvCxnSpPr>
              <p:cNvPr id="923" name="Straight Connector 922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6" name="Straight Connector 925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8" name="Straight Connector 927"/>
              <p:cNvCxnSpPr/>
              <p:nvPr/>
            </p:nvCxnSpPr>
            <p:spPr>
              <a:xfrm rot="4680000">
                <a:off x="3082120" y="2065131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7" name="Freeform 886"/>
          <p:cNvSpPr/>
          <p:nvPr/>
        </p:nvSpPr>
        <p:spPr>
          <a:xfrm>
            <a:off x="5532329" y="3489864"/>
            <a:ext cx="514889" cy="458998"/>
          </a:xfrm>
          <a:custGeom>
            <a:avLst/>
            <a:gdLst>
              <a:gd name="connsiteX0" fmla="*/ 25012 w 901312"/>
              <a:gd name="connsiteY0" fmla="*/ 0 h 742950"/>
              <a:gd name="connsiteX1" fmla="*/ 53587 w 901312"/>
              <a:gd name="connsiteY1" fmla="*/ 123825 h 742950"/>
              <a:gd name="connsiteX2" fmla="*/ 501262 w 901312"/>
              <a:gd name="connsiteY2" fmla="*/ 409575 h 742950"/>
              <a:gd name="connsiteX3" fmla="*/ 644137 w 901312"/>
              <a:gd name="connsiteY3" fmla="*/ 590550 h 742950"/>
              <a:gd name="connsiteX4" fmla="*/ 901312 w 901312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626230 w 883405"/>
              <a:gd name="connsiteY3" fmla="*/ 590550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0 w 876300"/>
              <a:gd name="connsiteY0" fmla="*/ 0 h 742950"/>
              <a:gd name="connsiteX1" fmla="*/ 28575 w 876300"/>
              <a:gd name="connsiteY1" fmla="*/ 1238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876300 w 876300"/>
              <a:gd name="connsiteY4" fmla="*/ 742950 h 742950"/>
              <a:gd name="connsiteX0" fmla="*/ 0 w 876300"/>
              <a:gd name="connsiteY0" fmla="*/ 0 h 742950"/>
              <a:gd name="connsiteX1" fmla="*/ 190500 w 876300"/>
              <a:gd name="connsiteY1" fmla="*/ 2000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876300 w 876300"/>
              <a:gd name="connsiteY4" fmla="*/ 742950 h 742950"/>
              <a:gd name="connsiteX0" fmla="*/ 0 w 723900"/>
              <a:gd name="connsiteY0" fmla="*/ 0 h 657225"/>
              <a:gd name="connsiteX1" fmla="*/ 38100 w 723900"/>
              <a:gd name="connsiteY1" fmla="*/ 114300 h 657225"/>
              <a:gd name="connsiteX2" fmla="*/ 323850 w 723900"/>
              <a:gd name="connsiteY2" fmla="*/ 323850 h 657225"/>
              <a:gd name="connsiteX3" fmla="*/ 428625 w 723900"/>
              <a:gd name="connsiteY3" fmla="*/ 476250 h 657225"/>
              <a:gd name="connsiteX4" fmla="*/ 723900 w 723900"/>
              <a:gd name="connsiteY4" fmla="*/ 657225 h 657225"/>
              <a:gd name="connsiteX0" fmla="*/ 0 w 723900"/>
              <a:gd name="connsiteY0" fmla="*/ 0 h 657225"/>
              <a:gd name="connsiteX1" fmla="*/ 38100 w 723900"/>
              <a:gd name="connsiteY1" fmla="*/ 114300 h 657225"/>
              <a:gd name="connsiteX2" fmla="*/ 323850 w 723900"/>
              <a:gd name="connsiteY2" fmla="*/ 323850 h 657225"/>
              <a:gd name="connsiteX3" fmla="*/ 428625 w 723900"/>
              <a:gd name="connsiteY3" fmla="*/ 476250 h 657225"/>
              <a:gd name="connsiteX4" fmla="*/ 723900 w 723900"/>
              <a:gd name="connsiteY4" fmla="*/ 657225 h 657225"/>
              <a:gd name="connsiteX0" fmla="*/ 0 w 428625"/>
              <a:gd name="connsiteY0" fmla="*/ 0 h 476250"/>
              <a:gd name="connsiteX1" fmla="*/ 38100 w 428625"/>
              <a:gd name="connsiteY1" fmla="*/ 114300 h 476250"/>
              <a:gd name="connsiteX2" fmla="*/ 323850 w 428625"/>
              <a:gd name="connsiteY2" fmla="*/ 323850 h 476250"/>
              <a:gd name="connsiteX3" fmla="*/ 428625 w 428625"/>
              <a:gd name="connsiteY3" fmla="*/ 476250 h 476250"/>
              <a:gd name="connsiteX0" fmla="*/ 0 w 428625"/>
              <a:gd name="connsiteY0" fmla="*/ 0 h 476250"/>
              <a:gd name="connsiteX1" fmla="*/ 55353 w 428625"/>
              <a:gd name="connsiteY1" fmla="*/ 88420 h 476250"/>
              <a:gd name="connsiteX2" fmla="*/ 323850 w 428625"/>
              <a:gd name="connsiteY2" fmla="*/ 323850 h 476250"/>
              <a:gd name="connsiteX3" fmla="*/ 428625 w 428625"/>
              <a:gd name="connsiteY3" fmla="*/ 476250 h 476250"/>
              <a:gd name="connsiteX0" fmla="*/ 0 w 428625"/>
              <a:gd name="connsiteY0" fmla="*/ 0 h 476250"/>
              <a:gd name="connsiteX1" fmla="*/ 55353 w 428625"/>
              <a:gd name="connsiteY1" fmla="*/ 88420 h 476250"/>
              <a:gd name="connsiteX2" fmla="*/ 349730 w 428625"/>
              <a:gd name="connsiteY2" fmla="*/ 272091 h 476250"/>
              <a:gd name="connsiteX3" fmla="*/ 428625 w 428625"/>
              <a:gd name="connsiteY3" fmla="*/ 476250 h 476250"/>
              <a:gd name="connsiteX0" fmla="*/ 0 w 532142"/>
              <a:gd name="connsiteY0" fmla="*/ 0 h 424492"/>
              <a:gd name="connsiteX1" fmla="*/ 55353 w 532142"/>
              <a:gd name="connsiteY1" fmla="*/ 88420 h 424492"/>
              <a:gd name="connsiteX2" fmla="*/ 349730 w 532142"/>
              <a:gd name="connsiteY2" fmla="*/ 272091 h 424492"/>
              <a:gd name="connsiteX3" fmla="*/ 532142 w 532142"/>
              <a:gd name="connsiteY3" fmla="*/ 424492 h 424492"/>
              <a:gd name="connsiteX0" fmla="*/ 0 w 532142"/>
              <a:gd name="connsiteY0" fmla="*/ 0 h 424492"/>
              <a:gd name="connsiteX1" fmla="*/ 55353 w 532142"/>
              <a:gd name="connsiteY1" fmla="*/ 88420 h 424492"/>
              <a:gd name="connsiteX2" fmla="*/ 349730 w 532142"/>
              <a:gd name="connsiteY2" fmla="*/ 341103 h 424492"/>
              <a:gd name="connsiteX3" fmla="*/ 532142 w 532142"/>
              <a:gd name="connsiteY3" fmla="*/ 424492 h 424492"/>
              <a:gd name="connsiteX0" fmla="*/ 0 w 532142"/>
              <a:gd name="connsiteY0" fmla="*/ 0 h 424492"/>
              <a:gd name="connsiteX1" fmla="*/ 63979 w 532142"/>
              <a:gd name="connsiteY1" fmla="*/ 114299 h 424492"/>
              <a:gd name="connsiteX2" fmla="*/ 349730 w 532142"/>
              <a:gd name="connsiteY2" fmla="*/ 341103 h 424492"/>
              <a:gd name="connsiteX3" fmla="*/ 532142 w 532142"/>
              <a:gd name="connsiteY3" fmla="*/ 424492 h 424492"/>
              <a:gd name="connsiteX0" fmla="*/ 0 w 532142"/>
              <a:gd name="connsiteY0" fmla="*/ 0 h 424492"/>
              <a:gd name="connsiteX1" fmla="*/ 72605 w 532142"/>
              <a:gd name="connsiteY1" fmla="*/ 157431 h 424492"/>
              <a:gd name="connsiteX2" fmla="*/ 349730 w 532142"/>
              <a:gd name="connsiteY2" fmla="*/ 341103 h 424492"/>
              <a:gd name="connsiteX3" fmla="*/ 532142 w 532142"/>
              <a:gd name="connsiteY3" fmla="*/ 424492 h 424492"/>
              <a:gd name="connsiteX0" fmla="*/ 0 w 532142"/>
              <a:gd name="connsiteY0" fmla="*/ 0 h 424492"/>
              <a:gd name="connsiteX1" fmla="*/ 72605 w 532142"/>
              <a:gd name="connsiteY1" fmla="*/ 157431 h 424492"/>
              <a:gd name="connsiteX2" fmla="*/ 306598 w 532142"/>
              <a:gd name="connsiteY2" fmla="*/ 315224 h 424492"/>
              <a:gd name="connsiteX3" fmla="*/ 532142 w 532142"/>
              <a:gd name="connsiteY3" fmla="*/ 424492 h 424492"/>
              <a:gd name="connsiteX0" fmla="*/ 0 w 514889"/>
              <a:gd name="connsiteY0" fmla="*/ 0 h 458998"/>
              <a:gd name="connsiteX1" fmla="*/ 72605 w 514889"/>
              <a:gd name="connsiteY1" fmla="*/ 157431 h 458998"/>
              <a:gd name="connsiteX2" fmla="*/ 306598 w 514889"/>
              <a:gd name="connsiteY2" fmla="*/ 315224 h 458998"/>
              <a:gd name="connsiteX3" fmla="*/ 514889 w 514889"/>
              <a:gd name="connsiteY3" fmla="*/ 458998 h 45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889" h="458998">
                <a:moveTo>
                  <a:pt x="0" y="0"/>
                </a:moveTo>
                <a:cubicBezTo>
                  <a:pt x="31750" y="84931"/>
                  <a:pt x="21505" y="104894"/>
                  <a:pt x="72605" y="157431"/>
                </a:cubicBezTo>
                <a:cubicBezTo>
                  <a:pt x="123705" y="209968"/>
                  <a:pt x="232884" y="264963"/>
                  <a:pt x="306598" y="315224"/>
                </a:cubicBezTo>
                <a:cubicBezTo>
                  <a:pt x="380312" y="365485"/>
                  <a:pt x="448214" y="403436"/>
                  <a:pt x="514889" y="458998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6" name="Freeform 885"/>
          <p:cNvSpPr/>
          <p:nvPr/>
        </p:nvSpPr>
        <p:spPr>
          <a:xfrm rot="330924">
            <a:off x="4176156" y="2711919"/>
            <a:ext cx="1387645" cy="723261"/>
          </a:xfrm>
          <a:custGeom>
            <a:avLst/>
            <a:gdLst>
              <a:gd name="connsiteX0" fmla="*/ 0 w 1314450"/>
              <a:gd name="connsiteY0" fmla="*/ 0 h 847725"/>
              <a:gd name="connsiteX1" fmla="*/ 590550 w 1314450"/>
              <a:gd name="connsiteY1" fmla="*/ 495300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58678 w 1314450"/>
              <a:gd name="connsiteY2" fmla="*/ 427517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822473 w 1314450"/>
              <a:gd name="connsiteY2" fmla="*/ 459414 h 847725"/>
              <a:gd name="connsiteX3" fmla="*/ 1314450 w 1314450"/>
              <a:gd name="connsiteY3" fmla="*/ 847725 h 847725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250655"/>
              <a:gd name="connsiteY0" fmla="*/ 0 h 741400"/>
              <a:gd name="connsiteX1" fmla="*/ 558653 w 1250655"/>
              <a:gd name="connsiteY1" fmla="*/ 474035 h 741400"/>
              <a:gd name="connsiteX2" fmla="*/ 716148 w 1250655"/>
              <a:gd name="connsiteY2" fmla="*/ 384986 h 741400"/>
              <a:gd name="connsiteX3" fmla="*/ 1250655 w 1250655"/>
              <a:gd name="connsiteY3" fmla="*/ 741400 h 741400"/>
              <a:gd name="connsiteX0" fmla="*/ 0 w 1059269"/>
              <a:gd name="connsiteY0" fmla="*/ 0 h 560647"/>
              <a:gd name="connsiteX1" fmla="*/ 367267 w 1059269"/>
              <a:gd name="connsiteY1" fmla="*/ 293282 h 560647"/>
              <a:gd name="connsiteX2" fmla="*/ 524762 w 1059269"/>
              <a:gd name="connsiteY2" fmla="*/ 204233 h 560647"/>
              <a:gd name="connsiteX3" fmla="*/ 1059269 w 1059269"/>
              <a:gd name="connsiteY3" fmla="*/ 560647 h 56064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1234198"/>
              <a:gd name="connsiteY0" fmla="*/ 0 h 656062"/>
              <a:gd name="connsiteX1" fmla="*/ 224144 w 1234198"/>
              <a:gd name="connsiteY1" fmla="*/ 174012 h 656062"/>
              <a:gd name="connsiteX2" fmla="*/ 381639 w 1234198"/>
              <a:gd name="connsiteY2" fmla="*/ 84963 h 656062"/>
              <a:gd name="connsiteX3" fmla="*/ 1234198 w 1234198"/>
              <a:gd name="connsiteY3" fmla="*/ 656062 h 656062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419739 w 1254295"/>
              <a:gd name="connsiteY2" fmla="*/ 132588 h 666111"/>
              <a:gd name="connsiteX3" fmla="*/ 1254295 w 1254295"/>
              <a:gd name="connsiteY3" fmla="*/ 666111 h 666111"/>
              <a:gd name="connsiteX0" fmla="*/ 0 w 1387645"/>
              <a:gd name="connsiteY0" fmla="*/ 0 h 723261"/>
              <a:gd name="connsiteX1" fmla="*/ 224144 w 1387645"/>
              <a:gd name="connsiteY1" fmla="*/ 174012 h 723261"/>
              <a:gd name="connsiteX2" fmla="*/ 419739 w 1387645"/>
              <a:gd name="connsiteY2" fmla="*/ 132588 h 723261"/>
              <a:gd name="connsiteX3" fmla="*/ 1387645 w 1387645"/>
              <a:gd name="connsiteY3" fmla="*/ 723261 h 72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7645" h="723261">
                <a:moveTo>
                  <a:pt x="0" y="0"/>
                </a:moveTo>
                <a:cubicBezTo>
                  <a:pt x="133978" y="115721"/>
                  <a:pt x="154188" y="151914"/>
                  <a:pt x="224144" y="174012"/>
                </a:cubicBezTo>
                <a:cubicBezTo>
                  <a:pt x="294100" y="196110"/>
                  <a:pt x="225822" y="41047"/>
                  <a:pt x="419739" y="132588"/>
                </a:cubicBezTo>
                <a:cubicBezTo>
                  <a:pt x="613656" y="224130"/>
                  <a:pt x="1175400" y="590372"/>
                  <a:pt x="1387645" y="723261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5" name="Freeform 884"/>
          <p:cNvSpPr/>
          <p:nvPr/>
        </p:nvSpPr>
        <p:spPr>
          <a:xfrm>
            <a:off x="5286376" y="2311792"/>
            <a:ext cx="1028700" cy="774702"/>
          </a:xfrm>
          <a:custGeom>
            <a:avLst/>
            <a:gdLst>
              <a:gd name="connsiteX0" fmla="*/ 25012 w 901312"/>
              <a:gd name="connsiteY0" fmla="*/ 0 h 742950"/>
              <a:gd name="connsiteX1" fmla="*/ 53587 w 901312"/>
              <a:gd name="connsiteY1" fmla="*/ 123825 h 742950"/>
              <a:gd name="connsiteX2" fmla="*/ 501262 w 901312"/>
              <a:gd name="connsiteY2" fmla="*/ 409575 h 742950"/>
              <a:gd name="connsiteX3" fmla="*/ 644137 w 901312"/>
              <a:gd name="connsiteY3" fmla="*/ 590550 h 742950"/>
              <a:gd name="connsiteX4" fmla="*/ 901312 w 901312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626230 w 883405"/>
              <a:gd name="connsiteY3" fmla="*/ 590550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7105 w 883405"/>
              <a:gd name="connsiteY0" fmla="*/ 0 h 742950"/>
              <a:gd name="connsiteX1" fmla="*/ 35680 w 883405"/>
              <a:gd name="connsiteY1" fmla="*/ 123825 h 742950"/>
              <a:gd name="connsiteX2" fmla="*/ 483355 w 883405"/>
              <a:gd name="connsiteY2" fmla="*/ 409575 h 742950"/>
              <a:gd name="connsiteX3" fmla="*/ 588130 w 883405"/>
              <a:gd name="connsiteY3" fmla="*/ 561975 h 742950"/>
              <a:gd name="connsiteX4" fmla="*/ 883405 w 883405"/>
              <a:gd name="connsiteY4" fmla="*/ 742950 h 742950"/>
              <a:gd name="connsiteX0" fmla="*/ 0 w 876300"/>
              <a:gd name="connsiteY0" fmla="*/ 0 h 742950"/>
              <a:gd name="connsiteX1" fmla="*/ 28575 w 876300"/>
              <a:gd name="connsiteY1" fmla="*/ 1238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876300 w 876300"/>
              <a:gd name="connsiteY4" fmla="*/ 742950 h 742950"/>
              <a:gd name="connsiteX0" fmla="*/ 0 w 876300"/>
              <a:gd name="connsiteY0" fmla="*/ 0 h 742950"/>
              <a:gd name="connsiteX1" fmla="*/ 28575 w 876300"/>
              <a:gd name="connsiteY1" fmla="*/ 1238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765174 w 876300"/>
              <a:gd name="connsiteY4" fmla="*/ 676275 h 742950"/>
              <a:gd name="connsiteX5" fmla="*/ 876300 w 876300"/>
              <a:gd name="connsiteY5" fmla="*/ 742950 h 742950"/>
              <a:gd name="connsiteX0" fmla="*/ 0 w 876300"/>
              <a:gd name="connsiteY0" fmla="*/ 0 h 742950"/>
              <a:gd name="connsiteX1" fmla="*/ 28575 w 876300"/>
              <a:gd name="connsiteY1" fmla="*/ 1238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765174 w 876300"/>
              <a:gd name="connsiteY4" fmla="*/ 676275 h 742950"/>
              <a:gd name="connsiteX5" fmla="*/ 876300 w 876300"/>
              <a:gd name="connsiteY5" fmla="*/ 742950 h 742950"/>
              <a:gd name="connsiteX0" fmla="*/ 0 w 876300"/>
              <a:gd name="connsiteY0" fmla="*/ 0 h 742950"/>
              <a:gd name="connsiteX1" fmla="*/ 28575 w 876300"/>
              <a:gd name="connsiteY1" fmla="*/ 123825 h 742950"/>
              <a:gd name="connsiteX2" fmla="*/ 476250 w 876300"/>
              <a:gd name="connsiteY2" fmla="*/ 409575 h 742950"/>
              <a:gd name="connsiteX3" fmla="*/ 581025 w 876300"/>
              <a:gd name="connsiteY3" fmla="*/ 561975 h 742950"/>
              <a:gd name="connsiteX4" fmla="*/ 765174 w 876300"/>
              <a:gd name="connsiteY4" fmla="*/ 676275 h 742950"/>
              <a:gd name="connsiteX5" fmla="*/ 854074 w 876300"/>
              <a:gd name="connsiteY5" fmla="*/ 708025 h 742950"/>
              <a:gd name="connsiteX6" fmla="*/ 876300 w 876300"/>
              <a:gd name="connsiteY6" fmla="*/ 742950 h 742950"/>
              <a:gd name="connsiteX0" fmla="*/ 0 w 984250"/>
              <a:gd name="connsiteY0" fmla="*/ 0 h 723900"/>
              <a:gd name="connsiteX1" fmla="*/ 28575 w 984250"/>
              <a:gd name="connsiteY1" fmla="*/ 123825 h 723900"/>
              <a:gd name="connsiteX2" fmla="*/ 476250 w 984250"/>
              <a:gd name="connsiteY2" fmla="*/ 409575 h 723900"/>
              <a:gd name="connsiteX3" fmla="*/ 581025 w 984250"/>
              <a:gd name="connsiteY3" fmla="*/ 561975 h 723900"/>
              <a:gd name="connsiteX4" fmla="*/ 765174 w 984250"/>
              <a:gd name="connsiteY4" fmla="*/ 676275 h 723900"/>
              <a:gd name="connsiteX5" fmla="*/ 854074 w 984250"/>
              <a:gd name="connsiteY5" fmla="*/ 708025 h 723900"/>
              <a:gd name="connsiteX6" fmla="*/ 984250 w 984250"/>
              <a:gd name="connsiteY6" fmla="*/ 723900 h 723900"/>
              <a:gd name="connsiteX0" fmla="*/ 0 w 939800"/>
              <a:gd name="connsiteY0" fmla="*/ 0 h 710781"/>
              <a:gd name="connsiteX1" fmla="*/ 28575 w 939800"/>
              <a:gd name="connsiteY1" fmla="*/ 123825 h 710781"/>
              <a:gd name="connsiteX2" fmla="*/ 476250 w 939800"/>
              <a:gd name="connsiteY2" fmla="*/ 409575 h 710781"/>
              <a:gd name="connsiteX3" fmla="*/ 581025 w 939800"/>
              <a:gd name="connsiteY3" fmla="*/ 561975 h 710781"/>
              <a:gd name="connsiteX4" fmla="*/ 765174 w 939800"/>
              <a:gd name="connsiteY4" fmla="*/ 676275 h 710781"/>
              <a:gd name="connsiteX5" fmla="*/ 854074 w 939800"/>
              <a:gd name="connsiteY5" fmla="*/ 708025 h 710781"/>
              <a:gd name="connsiteX6" fmla="*/ 939800 w 939800"/>
              <a:gd name="connsiteY6" fmla="*/ 698500 h 710781"/>
              <a:gd name="connsiteX0" fmla="*/ 0 w 939800"/>
              <a:gd name="connsiteY0" fmla="*/ 0 h 709146"/>
              <a:gd name="connsiteX1" fmla="*/ 28575 w 939800"/>
              <a:gd name="connsiteY1" fmla="*/ 123825 h 709146"/>
              <a:gd name="connsiteX2" fmla="*/ 476250 w 939800"/>
              <a:gd name="connsiteY2" fmla="*/ 409575 h 709146"/>
              <a:gd name="connsiteX3" fmla="*/ 581025 w 939800"/>
              <a:gd name="connsiteY3" fmla="*/ 561975 h 709146"/>
              <a:gd name="connsiteX4" fmla="*/ 765174 w 939800"/>
              <a:gd name="connsiteY4" fmla="*/ 676275 h 709146"/>
              <a:gd name="connsiteX5" fmla="*/ 854074 w 939800"/>
              <a:gd name="connsiteY5" fmla="*/ 708025 h 709146"/>
              <a:gd name="connsiteX6" fmla="*/ 904874 w 939800"/>
              <a:gd name="connsiteY6" fmla="*/ 701676 h 709146"/>
              <a:gd name="connsiteX7" fmla="*/ 939800 w 939800"/>
              <a:gd name="connsiteY7" fmla="*/ 698500 h 709146"/>
              <a:gd name="connsiteX0" fmla="*/ 0 w 1028700"/>
              <a:gd name="connsiteY0" fmla="*/ 0 h 774702"/>
              <a:gd name="connsiteX1" fmla="*/ 28575 w 1028700"/>
              <a:gd name="connsiteY1" fmla="*/ 123825 h 774702"/>
              <a:gd name="connsiteX2" fmla="*/ 476250 w 1028700"/>
              <a:gd name="connsiteY2" fmla="*/ 409575 h 774702"/>
              <a:gd name="connsiteX3" fmla="*/ 581025 w 1028700"/>
              <a:gd name="connsiteY3" fmla="*/ 561975 h 774702"/>
              <a:gd name="connsiteX4" fmla="*/ 765174 w 1028700"/>
              <a:gd name="connsiteY4" fmla="*/ 676275 h 774702"/>
              <a:gd name="connsiteX5" fmla="*/ 854074 w 1028700"/>
              <a:gd name="connsiteY5" fmla="*/ 708025 h 774702"/>
              <a:gd name="connsiteX6" fmla="*/ 904874 w 1028700"/>
              <a:gd name="connsiteY6" fmla="*/ 701676 h 774702"/>
              <a:gd name="connsiteX7" fmla="*/ 1028700 w 1028700"/>
              <a:gd name="connsiteY7" fmla="*/ 774700 h 77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8700" h="774702">
                <a:moveTo>
                  <a:pt x="0" y="0"/>
                </a:moveTo>
                <a:cubicBezTo>
                  <a:pt x="31750" y="84931"/>
                  <a:pt x="6350" y="103188"/>
                  <a:pt x="28575" y="123825"/>
                </a:cubicBezTo>
                <a:cubicBezTo>
                  <a:pt x="50800" y="144462"/>
                  <a:pt x="460375" y="365125"/>
                  <a:pt x="476250" y="409575"/>
                </a:cubicBezTo>
                <a:cubicBezTo>
                  <a:pt x="492125" y="454025"/>
                  <a:pt x="532871" y="517525"/>
                  <a:pt x="581025" y="561975"/>
                </a:cubicBezTo>
                <a:cubicBezTo>
                  <a:pt x="629179" y="606425"/>
                  <a:pt x="719666" y="651933"/>
                  <a:pt x="765174" y="676275"/>
                </a:cubicBezTo>
                <a:cubicBezTo>
                  <a:pt x="810682" y="700617"/>
                  <a:pt x="830791" y="703792"/>
                  <a:pt x="854074" y="708025"/>
                </a:cubicBezTo>
                <a:cubicBezTo>
                  <a:pt x="877357" y="712258"/>
                  <a:pt x="890586" y="703263"/>
                  <a:pt x="904874" y="701676"/>
                </a:cubicBezTo>
                <a:cubicBezTo>
                  <a:pt x="919162" y="700089"/>
                  <a:pt x="1022879" y="775229"/>
                  <a:pt x="1028700" y="774700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3" name="Freeform 702"/>
          <p:cNvSpPr/>
          <p:nvPr/>
        </p:nvSpPr>
        <p:spPr>
          <a:xfrm>
            <a:off x="4036855" y="1651342"/>
            <a:ext cx="1254295" cy="666111"/>
          </a:xfrm>
          <a:custGeom>
            <a:avLst/>
            <a:gdLst>
              <a:gd name="connsiteX0" fmla="*/ 0 w 1314450"/>
              <a:gd name="connsiteY0" fmla="*/ 0 h 847725"/>
              <a:gd name="connsiteX1" fmla="*/ 590550 w 1314450"/>
              <a:gd name="connsiteY1" fmla="*/ 495300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58678 w 1314450"/>
              <a:gd name="connsiteY2" fmla="*/ 427517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822473 w 1314450"/>
              <a:gd name="connsiteY2" fmla="*/ 459414 h 847725"/>
              <a:gd name="connsiteX3" fmla="*/ 1314450 w 1314450"/>
              <a:gd name="connsiteY3" fmla="*/ 847725 h 847725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250655"/>
              <a:gd name="connsiteY0" fmla="*/ 0 h 741400"/>
              <a:gd name="connsiteX1" fmla="*/ 558653 w 1250655"/>
              <a:gd name="connsiteY1" fmla="*/ 474035 h 741400"/>
              <a:gd name="connsiteX2" fmla="*/ 716148 w 1250655"/>
              <a:gd name="connsiteY2" fmla="*/ 384986 h 741400"/>
              <a:gd name="connsiteX3" fmla="*/ 1250655 w 1250655"/>
              <a:gd name="connsiteY3" fmla="*/ 741400 h 741400"/>
              <a:gd name="connsiteX0" fmla="*/ 0 w 1059269"/>
              <a:gd name="connsiteY0" fmla="*/ 0 h 560647"/>
              <a:gd name="connsiteX1" fmla="*/ 367267 w 1059269"/>
              <a:gd name="connsiteY1" fmla="*/ 293282 h 560647"/>
              <a:gd name="connsiteX2" fmla="*/ 524762 w 1059269"/>
              <a:gd name="connsiteY2" fmla="*/ 204233 h 560647"/>
              <a:gd name="connsiteX3" fmla="*/ 1059269 w 1059269"/>
              <a:gd name="connsiteY3" fmla="*/ 560647 h 56064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1234198"/>
              <a:gd name="connsiteY0" fmla="*/ 0 h 656062"/>
              <a:gd name="connsiteX1" fmla="*/ 224144 w 1234198"/>
              <a:gd name="connsiteY1" fmla="*/ 174012 h 656062"/>
              <a:gd name="connsiteX2" fmla="*/ 381639 w 1234198"/>
              <a:gd name="connsiteY2" fmla="*/ 84963 h 656062"/>
              <a:gd name="connsiteX3" fmla="*/ 1234198 w 1234198"/>
              <a:gd name="connsiteY3" fmla="*/ 656062 h 656062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419739 w 1254295"/>
              <a:gd name="connsiteY2" fmla="*/ 132588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489589 w 1254295"/>
              <a:gd name="connsiteY2" fmla="*/ 94488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81294 w 1254295"/>
              <a:gd name="connsiteY1" fmla="*/ 129562 h 666111"/>
              <a:gd name="connsiteX2" fmla="*/ 489589 w 1254295"/>
              <a:gd name="connsiteY2" fmla="*/ 94488 h 666111"/>
              <a:gd name="connsiteX3" fmla="*/ 1254295 w 1254295"/>
              <a:gd name="connsiteY3" fmla="*/ 666111 h 666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295" h="666111">
                <a:moveTo>
                  <a:pt x="0" y="0"/>
                </a:moveTo>
                <a:cubicBezTo>
                  <a:pt x="133978" y="115721"/>
                  <a:pt x="199696" y="113814"/>
                  <a:pt x="281294" y="129562"/>
                </a:cubicBezTo>
                <a:cubicBezTo>
                  <a:pt x="362892" y="145310"/>
                  <a:pt x="327422" y="5063"/>
                  <a:pt x="489589" y="94488"/>
                </a:cubicBezTo>
                <a:cubicBezTo>
                  <a:pt x="651756" y="183913"/>
                  <a:pt x="1042050" y="533222"/>
                  <a:pt x="1254295" y="666111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2" name="Group 661"/>
          <p:cNvGrpSpPr/>
          <p:nvPr/>
        </p:nvGrpSpPr>
        <p:grpSpPr>
          <a:xfrm>
            <a:off x="4856132" y="2202120"/>
            <a:ext cx="2059627" cy="1590616"/>
            <a:chOff x="933018" y="1745554"/>
            <a:chExt cx="2059627" cy="1590616"/>
          </a:xfrm>
        </p:grpSpPr>
        <p:cxnSp>
          <p:nvCxnSpPr>
            <p:cNvPr id="663" name="Straight Connector 662"/>
            <p:cNvCxnSpPr/>
            <p:nvPr/>
          </p:nvCxnSpPr>
          <p:spPr>
            <a:xfrm rot="17460000">
              <a:off x="1340586" y="2019215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4" name="Straight Connector 663"/>
            <p:cNvCxnSpPr/>
            <p:nvPr/>
          </p:nvCxnSpPr>
          <p:spPr>
            <a:xfrm rot="19200000">
              <a:off x="1080146" y="2247954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5" name="Straight Connector 664"/>
            <p:cNvCxnSpPr/>
            <p:nvPr/>
          </p:nvCxnSpPr>
          <p:spPr>
            <a:xfrm rot="1920000">
              <a:off x="1064387" y="2240864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6" name="Straight Connector 665"/>
            <p:cNvCxnSpPr/>
            <p:nvPr/>
          </p:nvCxnSpPr>
          <p:spPr>
            <a:xfrm rot="4680000">
              <a:off x="1198883" y="2006371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Connector 666"/>
            <p:cNvCxnSpPr/>
            <p:nvPr/>
          </p:nvCxnSpPr>
          <p:spPr>
            <a:xfrm rot="3480000">
              <a:off x="1365930" y="1895494"/>
              <a:ext cx="1920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8" name="Straight Connector 667"/>
            <p:cNvCxnSpPr/>
            <p:nvPr/>
          </p:nvCxnSpPr>
          <p:spPr>
            <a:xfrm rot="4680000">
              <a:off x="1306222" y="2464958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9" name="Group 668"/>
            <p:cNvGrpSpPr/>
            <p:nvPr/>
          </p:nvGrpSpPr>
          <p:grpSpPr>
            <a:xfrm>
              <a:off x="1614870" y="1957014"/>
              <a:ext cx="807975" cy="862072"/>
              <a:chOff x="2607688" y="2597079"/>
              <a:chExt cx="807975" cy="862072"/>
            </a:xfrm>
          </p:grpSpPr>
          <p:cxnSp>
            <p:nvCxnSpPr>
              <p:cNvPr id="695" name="Straight Connector 694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6" name="Straight Connector 695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7" name="Straight Connector 696"/>
              <p:cNvCxnSpPr/>
              <p:nvPr/>
            </p:nvCxnSpPr>
            <p:spPr>
              <a:xfrm rot="1920000">
                <a:off x="2607688" y="309561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8" name="Straight Connector 697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9" name="Straight Connector 698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Straight Connector 699"/>
              <p:cNvCxnSpPr/>
              <p:nvPr/>
            </p:nvCxnSpPr>
            <p:spPr>
              <a:xfrm rot="4680000">
                <a:off x="3053034" y="3138999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0" name="Group 669"/>
            <p:cNvGrpSpPr/>
            <p:nvPr/>
          </p:nvGrpSpPr>
          <p:grpSpPr>
            <a:xfrm>
              <a:off x="2203720" y="2089554"/>
              <a:ext cx="788925" cy="862072"/>
              <a:chOff x="2626738" y="2597079"/>
              <a:chExt cx="788925" cy="862072"/>
            </a:xfrm>
          </p:grpSpPr>
          <p:cxnSp>
            <p:nvCxnSpPr>
              <p:cNvPr id="690" name="Straight Connector 689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Straight Connector 690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Straight Connector 691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Straight Connector 692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4" name="Straight Connector 693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71" name="Straight Connector 670"/>
            <p:cNvCxnSpPr/>
            <p:nvPr/>
          </p:nvCxnSpPr>
          <p:spPr>
            <a:xfrm rot="17460000">
              <a:off x="1209217" y="2403759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/>
            <p:cNvCxnSpPr/>
            <p:nvPr/>
          </p:nvCxnSpPr>
          <p:spPr>
            <a:xfrm rot="19200000">
              <a:off x="948777" y="2632498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/>
            <p:cNvCxnSpPr/>
            <p:nvPr/>
          </p:nvCxnSpPr>
          <p:spPr>
            <a:xfrm rot="1920000">
              <a:off x="933018" y="2625408"/>
              <a:ext cx="77316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/>
            <p:cNvCxnSpPr/>
            <p:nvPr/>
          </p:nvCxnSpPr>
          <p:spPr>
            <a:xfrm rot="4680000">
              <a:off x="1067514" y="2390915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5" name="Straight Connector 674"/>
            <p:cNvCxnSpPr/>
            <p:nvPr/>
          </p:nvCxnSpPr>
          <p:spPr>
            <a:xfrm rot="3480000">
              <a:off x="1234561" y="2280038"/>
              <a:ext cx="19202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7" name="Group 676"/>
            <p:cNvGrpSpPr/>
            <p:nvPr/>
          </p:nvGrpSpPr>
          <p:grpSpPr>
            <a:xfrm>
              <a:off x="1502551" y="2341558"/>
              <a:ext cx="788925" cy="862072"/>
              <a:chOff x="2626738" y="2597079"/>
              <a:chExt cx="788925" cy="862072"/>
            </a:xfrm>
          </p:grpSpPr>
          <p:cxnSp>
            <p:nvCxnSpPr>
              <p:cNvPr id="685" name="Straight Connector 684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Straight Connector 685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Straight Connector 686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8" name="Straight Connector 687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9" name="Straight Connector 688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8" name="Group 677"/>
            <p:cNvGrpSpPr/>
            <p:nvPr/>
          </p:nvGrpSpPr>
          <p:grpSpPr>
            <a:xfrm>
              <a:off x="2050780" y="1745554"/>
              <a:ext cx="810496" cy="1590616"/>
              <a:chOff x="2605167" y="1868535"/>
              <a:chExt cx="810496" cy="1590616"/>
            </a:xfrm>
          </p:grpSpPr>
          <p:cxnSp>
            <p:nvCxnSpPr>
              <p:cNvPr id="679" name="Straight Connector 678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0" name="Straight Connector 679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1" name="Straight Connector 680"/>
              <p:cNvCxnSpPr/>
              <p:nvPr/>
            </p:nvCxnSpPr>
            <p:spPr>
              <a:xfrm rot="1920000">
                <a:off x="2605167" y="3050740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Straight Connector 681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Straight Connector 682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4" name="Straight Connector 683"/>
              <p:cNvCxnSpPr/>
              <p:nvPr/>
            </p:nvCxnSpPr>
            <p:spPr>
              <a:xfrm rot="4680000">
                <a:off x="3082120" y="2065131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0" name="Straight Connector 889"/>
            <p:cNvCxnSpPr/>
            <p:nvPr/>
          </p:nvCxnSpPr>
          <p:spPr>
            <a:xfrm rot="4680000">
              <a:off x="1391409" y="2914397"/>
              <a:ext cx="39319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246365" y="152400"/>
            <a:ext cx="7119777" cy="64633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b="1" dirty="0" smtClean="0"/>
              <a:t>HYDROGEOLOGICAL PROFILE BASED ON OBI IMAGERY</a:t>
            </a:r>
            <a:br>
              <a:rPr lang="en-US" b="1" dirty="0" smtClean="0"/>
            </a:br>
            <a:r>
              <a:rPr lang="en-US" b="1" dirty="0" smtClean="0"/>
              <a:t>LAFAYETTE COLLEGE WELLFIELD, EASTON, PENNSYLVANIA</a:t>
            </a:r>
            <a:endParaRPr lang="en-US" b="1" dirty="0"/>
          </a:p>
        </p:txBody>
      </p:sp>
      <p:sp>
        <p:nvSpPr>
          <p:cNvPr id="4" name="Freeform 3"/>
          <p:cNvSpPr>
            <a:spLocks noChangeAspect="1"/>
          </p:cNvSpPr>
          <p:nvPr/>
        </p:nvSpPr>
        <p:spPr>
          <a:xfrm rot="7977958" flipV="1">
            <a:off x="7784056" y="5324122"/>
            <a:ext cx="75017" cy="245385"/>
          </a:xfrm>
          <a:custGeom>
            <a:avLst/>
            <a:gdLst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294198 h 294198"/>
              <a:gd name="connsiteX1" fmla="*/ 63611 w 63611"/>
              <a:gd name="connsiteY1" fmla="*/ 0 h 294198"/>
              <a:gd name="connsiteX2" fmla="*/ 0 w 63611"/>
              <a:gd name="connsiteY2" fmla="*/ 71562 h 294198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39" h="302453">
                <a:moveTo>
                  <a:pt x="0" y="302453"/>
                </a:moveTo>
                <a:cubicBezTo>
                  <a:pt x="31805" y="173907"/>
                  <a:pt x="91339" y="37106"/>
                  <a:pt x="91339" y="0"/>
                </a:cubicBezTo>
                <a:lnTo>
                  <a:pt x="0" y="79817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7" name="Group 546"/>
          <p:cNvGrpSpPr>
            <a:grpSpLocks noChangeAspect="1"/>
          </p:cNvGrpSpPr>
          <p:nvPr/>
        </p:nvGrpSpPr>
        <p:grpSpPr>
          <a:xfrm>
            <a:off x="853685" y="1447714"/>
            <a:ext cx="377273" cy="2738953"/>
            <a:chOff x="97307" y="4907900"/>
            <a:chExt cx="417856" cy="1651164"/>
          </a:xfrm>
        </p:grpSpPr>
        <p:grpSp>
          <p:nvGrpSpPr>
            <p:cNvPr id="38" name="Group 37"/>
            <p:cNvGrpSpPr/>
            <p:nvPr/>
          </p:nvGrpSpPr>
          <p:grpSpPr>
            <a:xfrm>
              <a:off x="428282" y="4977334"/>
              <a:ext cx="86881" cy="1581730"/>
              <a:chOff x="1482928" y="1616758"/>
              <a:chExt cx="173168" cy="1581730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482928" y="1764639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482928" y="1908024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482928" y="2051409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482928" y="2194795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482928" y="2338178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482928" y="2481564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482928" y="2624948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482928" y="2768334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482928" y="2911719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1482928" y="3055103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1482928" y="3198488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483521" y="1616758"/>
                <a:ext cx="172575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117367" y="6364147"/>
              <a:ext cx="339848" cy="13915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220</a:t>
              </a:r>
              <a:endParaRPr lang="en-US" sz="9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7612" y="6067321"/>
              <a:ext cx="339848" cy="13915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240</a:t>
              </a:r>
              <a:endParaRPr lang="en-US" sz="9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7612" y="5772672"/>
              <a:ext cx="339848" cy="13915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260</a:t>
              </a:r>
              <a:endParaRPr lang="en-US" sz="9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7612" y="5497197"/>
              <a:ext cx="339848" cy="139156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280</a:t>
              </a:r>
              <a:endParaRPr lang="en-US" sz="9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7612" y="5202548"/>
              <a:ext cx="339848" cy="1377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300</a:t>
              </a:r>
              <a:endParaRPr lang="en-US" sz="9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7307" y="4907900"/>
              <a:ext cx="339848" cy="1377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r"/>
              <a:r>
                <a:rPr lang="en-US" sz="900" dirty="0" smtClean="0"/>
                <a:t>320</a:t>
              </a:r>
              <a:endParaRPr lang="en-US" sz="900" dirty="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123514" y="998895"/>
            <a:ext cx="497462" cy="30777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400" dirty="0" smtClean="0"/>
              <a:t>SE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976755" y="1214161"/>
            <a:ext cx="497462" cy="30777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400" dirty="0" smtClean="0"/>
              <a:t>NW</a:t>
            </a:r>
            <a:endParaRPr lang="en-US" sz="1200" dirty="0"/>
          </a:p>
        </p:txBody>
      </p:sp>
      <p:cxnSp>
        <p:nvCxnSpPr>
          <p:cNvPr id="75" name="Straight Connector 74"/>
          <p:cNvCxnSpPr>
            <a:stCxn id="542" idx="0"/>
          </p:cNvCxnSpPr>
          <p:nvPr/>
        </p:nvCxnSpPr>
        <p:spPr>
          <a:xfrm flipV="1">
            <a:off x="4929574" y="1166985"/>
            <a:ext cx="1033174" cy="4968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196274" y="1060450"/>
            <a:ext cx="470164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dirty="0" smtClean="0"/>
              <a:t>~ 40ft</a:t>
            </a:r>
            <a:endParaRPr lang="en-US" sz="1000" dirty="0"/>
          </a:p>
        </p:txBody>
      </p:sp>
      <p:sp>
        <p:nvSpPr>
          <p:cNvPr id="77" name="TextBox 76"/>
          <p:cNvSpPr txBox="1"/>
          <p:nvPr/>
        </p:nvSpPr>
        <p:spPr>
          <a:xfrm rot="2128798">
            <a:off x="6210041" y="3062784"/>
            <a:ext cx="387367" cy="180049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050" b="1" dirty="0" smtClean="0"/>
              <a:t>MH1</a:t>
            </a:r>
            <a:endParaRPr lang="en-US" sz="1000" b="1" dirty="0"/>
          </a:p>
        </p:txBody>
      </p:sp>
      <p:sp>
        <p:nvSpPr>
          <p:cNvPr id="78" name="TextBox 77"/>
          <p:cNvSpPr txBox="1"/>
          <p:nvPr/>
        </p:nvSpPr>
        <p:spPr>
          <a:xfrm rot="16200000">
            <a:off x="-285945" y="2803173"/>
            <a:ext cx="2002808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000" dirty="0" smtClean="0"/>
              <a:t>Elevation (feet - mean sea level)</a:t>
            </a:r>
            <a:endParaRPr lang="en-US" sz="1000" dirty="0"/>
          </a:p>
        </p:txBody>
      </p:sp>
      <p:sp>
        <p:nvSpPr>
          <p:cNvPr id="81" name="Rectangle 80"/>
          <p:cNvSpPr/>
          <p:nvPr/>
        </p:nvSpPr>
        <p:spPr>
          <a:xfrm>
            <a:off x="537060" y="5846876"/>
            <a:ext cx="27332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NOTES:</a:t>
            </a:r>
          </a:p>
          <a:p>
            <a:r>
              <a:rPr lang="en-US" sz="1000" dirty="0" smtClean="0"/>
              <a:t>G.C. Herman, NJ Geological &amp; Water Survey</a:t>
            </a:r>
            <a:br>
              <a:rPr lang="en-US" sz="1000" dirty="0" smtClean="0"/>
            </a:br>
            <a:r>
              <a:rPr lang="en-US" sz="1000" dirty="0" smtClean="0"/>
              <a:t>November,  19, 2015</a:t>
            </a:r>
            <a:endParaRPr lang="en-US" sz="1000" dirty="0"/>
          </a:p>
        </p:txBody>
      </p:sp>
      <p:sp>
        <p:nvSpPr>
          <p:cNvPr id="100" name="Rectangle 99"/>
          <p:cNvSpPr/>
          <p:nvPr/>
        </p:nvSpPr>
        <p:spPr>
          <a:xfrm>
            <a:off x="687109" y="4507762"/>
            <a:ext cx="2899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Cross-section azimuth = </a:t>
            </a:r>
            <a:r>
              <a:rPr lang="en-US" sz="1200" b="1" dirty="0" smtClean="0"/>
              <a:t>123-303</a:t>
            </a:r>
            <a:r>
              <a:rPr lang="en-US" sz="1200" b="1" baseline="30000" dirty="0" smtClean="0"/>
              <a:t>o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504742" y="4521131"/>
            <a:ext cx="263279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 smtClean="0"/>
              <a:t>FEATURE     APPARENT </a:t>
            </a:r>
            <a:r>
              <a:rPr lang="en-US" sz="1050" b="1" dirty="0"/>
              <a:t> </a:t>
            </a:r>
            <a:r>
              <a:rPr lang="en-US" sz="1050" b="1" dirty="0" smtClean="0"/>
              <a:t>   DIP/DIP AZIMUTH</a:t>
            </a:r>
          </a:p>
          <a:p>
            <a:r>
              <a:rPr lang="en-US" sz="1050" b="1" dirty="0"/>
              <a:t> </a:t>
            </a:r>
            <a:r>
              <a:rPr lang="en-US" sz="1050" b="1" dirty="0" smtClean="0"/>
              <a:t>                          DIP</a:t>
            </a:r>
            <a:endParaRPr lang="en-US" sz="1050" b="1" dirty="0"/>
          </a:p>
          <a:p>
            <a:endParaRPr lang="en-US" sz="1100" dirty="0" smtClean="0"/>
          </a:p>
          <a:p>
            <a:r>
              <a:rPr lang="en-US" sz="1100" dirty="0" smtClean="0">
                <a:solidFill>
                  <a:schemeClr val="tx2"/>
                </a:solidFill>
              </a:rPr>
              <a:t>Bedding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smtClean="0">
                <a:solidFill>
                  <a:schemeClr val="tx2"/>
                </a:solidFill>
              </a:rPr>
              <a:t> </a:t>
            </a:r>
            <a:r>
              <a:rPr lang="en-US" sz="1100" dirty="0" smtClean="0"/>
              <a:t>         40       40/122</a:t>
            </a:r>
            <a:br>
              <a:rPr lang="en-US" sz="1100" dirty="0" smtClean="0"/>
            </a:br>
            <a:r>
              <a:rPr lang="en-US" sz="1100" dirty="0" smtClean="0"/>
              <a:t>                          43       43/294</a:t>
            </a:r>
          </a:p>
          <a:p>
            <a:endParaRPr lang="en-US" sz="1100" dirty="0" smtClean="0"/>
          </a:p>
          <a:p>
            <a:r>
              <a:rPr lang="en-US" sz="1100" dirty="0" smtClean="0"/>
              <a:t>Fractures         31       32/111 (8%)</a:t>
            </a:r>
            <a:endParaRPr lang="en-US" sz="1100" dirty="0"/>
          </a:p>
          <a:p>
            <a:r>
              <a:rPr lang="en-US" sz="1100" dirty="0"/>
              <a:t> </a:t>
            </a:r>
            <a:r>
              <a:rPr lang="en-US" sz="1100" dirty="0" smtClean="0"/>
              <a:t>                         40       56/349 (8%)</a:t>
            </a:r>
            <a:endParaRPr lang="en-US" sz="1100" dirty="0"/>
          </a:p>
          <a:p>
            <a:r>
              <a:rPr lang="en-US" sz="1100" dirty="0"/>
              <a:t> </a:t>
            </a:r>
            <a:r>
              <a:rPr lang="en-US" sz="1100" dirty="0" smtClean="0"/>
              <a:t>                        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68 </a:t>
            </a:r>
            <a:r>
              <a:rPr lang="en-US" sz="1100" dirty="0" smtClean="0"/>
              <a:t>     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70/277 (4%)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                        78       79/142 (2%)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100" dirty="0" smtClean="0">
                <a:solidFill>
                  <a:schemeClr val="bg1">
                    <a:lumMod val="65000"/>
                  </a:schemeClr>
                </a:solidFill>
              </a:rPr>
              <a:t>                         58       72/180 (2%)</a:t>
            </a:r>
            <a:endParaRPr lang="en-US" sz="1100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sz="1100" dirty="0"/>
          </a:p>
        </p:txBody>
      </p:sp>
      <p:sp>
        <p:nvSpPr>
          <p:cNvPr id="103" name="Rectangle 102"/>
          <p:cNvSpPr/>
          <p:nvPr/>
        </p:nvSpPr>
        <p:spPr>
          <a:xfrm>
            <a:off x="6575970" y="4515457"/>
            <a:ext cx="19030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/>
              <a:t>BED &amp; FRACTURE GEOMETRY</a:t>
            </a:r>
            <a:endParaRPr lang="en-US" sz="1100" b="1" dirty="0"/>
          </a:p>
        </p:txBody>
      </p:sp>
      <p:sp>
        <p:nvSpPr>
          <p:cNvPr id="137" name="Rectangle 136"/>
          <p:cNvSpPr/>
          <p:nvPr/>
        </p:nvSpPr>
        <p:spPr>
          <a:xfrm>
            <a:off x="497202" y="4988680"/>
            <a:ext cx="28004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APPARENT DIP </a:t>
            </a:r>
            <a:r>
              <a:rPr lang="en-US" sz="1050" dirty="0" smtClean="0"/>
              <a:t>(AD) </a:t>
            </a:r>
            <a:r>
              <a:rPr lang="en-US" sz="1050" dirty="0"/>
              <a:t>= COT ((TAN (DIP) * COS (a</a:t>
            </a:r>
            <a:r>
              <a:rPr lang="en-US" sz="1050" dirty="0" smtClean="0"/>
              <a:t>)) </a:t>
            </a:r>
            <a:br>
              <a:rPr lang="en-US" sz="1050" dirty="0" smtClean="0"/>
            </a:br>
            <a:r>
              <a:rPr lang="en-US" sz="1050" dirty="0" smtClean="0"/>
              <a:t>where a = acute deviation between the </a:t>
            </a:r>
            <a:br>
              <a:rPr lang="en-US" sz="1050" dirty="0" smtClean="0"/>
            </a:br>
            <a:r>
              <a:rPr lang="en-US" sz="1050" dirty="0" smtClean="0"/>
              <a:t>cross-section azimuth and a structure’s </a:t>
            </a:r>
            <a:br>
              <a:rPr lang="en-US" sz="1050" dirty="0" smtClean="0"/>
            </a:br>
            <a:r>
              <a:rPr lang="en-US" sz="1050" dirty="0" smtClean="0"/>
              <a:t>dip azimuth </a:t>
            </a:r>
            <a:endParaRPr lang="en-US" sz="1050" dirty="0"/>
          </a:p>
        </p:txBody>
      </p:sp>
      <p:sp>
        <p:nvSpPr>
          <p:cNvPr id="147" name="Freeform 146"/>
          <p:cNvSpPr/>
          <p:nvPr/>
        </p:nvSpPr>
        <p:spPr>
          <a:xfrm rot="7074761" flipV="1">
            <a:off x="6295591" y="5778303"/>
            <a:ext cx="274820" cy="123406"/>
          </a:xfrm>
          <a:custGeom>
            <a:avLst/>
            <a:gdLst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294198 h 294198"/>
              <a:gd name="connsiteX1" fmla="*/ 63611 w 63611"/>
              <a:gd name="connsiteY1" fmla="*/ 0 h 294198"/>
              <a:gd name="connsiteX2" fmla="*/ 0 w 63611"/>
              <a:gd name="connsiteY2" fmla="*/ 71562 h 294198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30709 w 91339"/>
              <a:gd name="connsiteY2" fmla="*/ 53914 h 302453"/>
              <a:gd name="connsiteX0" fmla="*/ 0 w 106218"/>
              <a:gd name="connsiteY0" fmla="*/ 318095 h 318095"/>
              <a:gd name="connsiteX1" fmla="*/ 106218 w 106218"/>
              <a:gd name="connsiteY1" fmla="*/ 0 h 318095"/>
              <a:gd name="connsiteX2" fmla="*/ 45588 w 106218"/>
              <a:gd name="connsiteY2" fmla="*/ 53914 h 318095"/>
              <a:gd name="connsiteX0" fmla="*/ 0 w 106218"/>
              <a:gd name="connsiteY0" fmla="*/ 318095 h 318095"/>
              <a:gd name="connsiteX1" fmla="*/ 106218 w 106218"/>
              <a:gd name="connsiteY1" fmla="*/ 0 h 318095"/>
              <a:gd name="connsiteX2" fmla="*/ 45588 w 106218"/>
              <a:gd name="connsiteY2" fmla="*/ 53914 h 318095"/>
              <a:gd name="connsiteX0" fmla="*/ 91944 w 140768"/>
              <a:gd name="connsiteY0" fmla="*/ 265032 h 557876"/>
              <a:gd name="connsiteX1" fmla="*/ 3236 w 140768"/>
              <a:gd name="connsiteY1" fmla="*/ 555806 h 557876"/>
              <a:gd name="connsiteX2" fmla="*/ 137532 w 140768"/>
              <a:gd name="connsiteY2" fmla="*/ 851 h 557876"/>
              <a:gd name="connsiteX0" fmla="*/ 115251 w 123428"/>
              <a:gd name="connsiteY0" fmla="*/ 28736 h 321638"/>
              <a:gd name="connsiteX1" fmla="*/ 26543 w 123428"/>
              <a:gd name="connsiteY1" fmla="*/ 319510 h 321638"/>
              <a:gd name="connsiteX2" fmla="*/ 0 w 123428"/>
              <a:gd name="connsiteY2" fmla="*/ 140581 h 321638"/>
              <a:gd name="connsiteX0" fmla="*/ 98770 w 106945"/>
              <a:gd name="connsiteY0" fmla="*/ 28736 h 321581"/>
              <a:gd name="connsiteX1" fmla="*/ 10062 w 106945"/>
              <a:gd name="connsiteY1" fmla="*/ 319510 h 321581"/>
              <a:gd name="connsiteX2" fmla="*/ 478 w 106945"/>
              <a:gd name="connsiteY2" fmla="*/ 111307 h 321581"/>
              <a:gd name="connsiteX0" fmla="*/ 96593 w 104769"/>
              <a:gd name="connsiteY0" fmla="*/ 28736 h 321576"/>
              <a:gd name="connsiteX1" fmla="*/ 7885 w 104769"/>
              <a:gd name="connsiteY1" fmla="*/ 319510 h 321576"/>
              <a:gd name="connsiteX2" fmla="*/ 16691 w 104769"/>
              <a:gd name="connsiteY2" fmla="*/ 124949 h 321576"/>
              <a:gd name="connsiteX0" fmla="*/ 96593 w 104769"/>
              <a:gd name="connsiteY0" fmla="*/ 28736 h 321576"/>
              <a:gd name="connsiteX1" fmla="*/ 7885 w 104769"/>
              <a:gd name="connsiteY1" fmla="*/ 319510 h 321576"/>
              <a:gd name="connsiteX2" fmla="*/ 16691 w 104769"/>
              <a:gd name="connsiteY2" fmla="*/ 124949 h 32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69" h="321576">
                <a:moveTo>
                  <a:pt x="96593" y="28736"/>
                </a:moveTo>
                <a:cubicBezTo>
                  <a:pt x="138131" y="-119615"/>
                  <a:pt x="7885" y="356616"/>
                  <a:pt x="7885" y="319510"/>
                </a:cubicBezTo>
                <a:cubicBezTo>
                  <a:pt x="-22561" y="346116"/>
                  <a:pt x="47137" y="98343"/>
                  <a:pt x="16691" y="124949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TextBox 150"/>
          <p:cNvSpPr txBox="1"/>
          <p:nvPr/>
        </p:nvSpPr>
        <p:spPr>
          <a:xfrm>
            <a:off x="4472676" y="3944538"/>
            <a:ext cx="432837" cy="1569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dirty="0" smtClean="0"/>
              <a:t>TD 111</a:t>
            </a:r>
            <a:endParaRPr lang="en-US" sz="900" dirty="0"/>
          </a:p>
        </p:txBody>
      </p:sp>
      <p:cxnSp>
        <p:nvCxnSpPr>
          <p:cNvPr id="153" name="Straight Arrow Connector 152"/>
          <p:cNvCxnSpPr/>
          <p:nvPr/>
        </p:nvCxnSpPr>
        <p:spPr>
          <a:xfrm flipH="1" flipV="1">
            <a:off x="2063704" y="3575697"/>
            <a:ext cx="521698" cy="223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Rectangle 483"/>
          <p:cNvSpPr/>
          <p:nvPr/>
        </p:nvSpPr>
        <p:spPr>
          <a:xfrm>
            <a:off x="1797820" y="918940"/>
            <a:ext cx="2441297" cy="55399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 smtClean="0"/>
              <a:t>Ordovician  Beekmantown Dolomite</a:t>
            </a:r>
            <a:endParaRPr lang="en-US" b="1" dirty="0"/>
          </a:p>
        </p:txBody>
      </p:sp>
      <p:cxnSp>
        <p:nvCxnSpPr>
          <p:cNvPr id="499" name="Straight Connector 498"/>
          <p:cNvCxnSpPr/>
          <p:nvPr/>
        </p:nvCxnSpPr>
        <p:spPr>
          <a:xfrm flipV="1">
            <a:off x="1231152" y="1903017"/>
            <a:ext cx="0" cy="110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Connector 500"/>
          <p:cNvCxnSpPr/>
          <p:nvPr/>
        </p:nvCxnSpPr>
        <p:spPr>
          <a:xfrm>
            <a:off x="1239925" y="1571898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/>
          <p:cNvCxnSpPr/>
          <p:nvPr/>
        </p:nvCxnSpPr>
        <p:spPr>
          <a:xfrm>
            <a:off x="1240440" y="1811409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Connector 502"/>
          <p:cNvCxnSpPr/>
          <p:nvPr/>
        </p:nvCxnSpPr>
        <p:spPr>
          <a:xfrm>
            <a:off x="1241076" y="2049153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Straight Connector 503"/>
          <p:cNvCxnSpPr/>
          <p:nvPr/>
        </p:nvCxnSpPr>
        <p:spPr>
          <a:xfrm>
            <a:off x="1246365" y="2284196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6" name="Straight Connector 505"/>
          <p:cNvCxnSpPr/>
          <p:nvPr/>
        </p:nvCxnSpPr>
        <p:spPr>
          <a:xfrm>
            <a:off x="1246365" y="2759684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Connector 506"/>
          <p:cNvCxnSpPr/>
          <p:nvPr/>
        </p:nvCxnSpPr>
        <p:spPr>
          <a:xfrm>
            <a:off x="1246365" y="2997428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1246365" y="3235172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9" name="Straight Connector 508"/>
          <p:cNvCxnSpPr/>
          <p:nvPr/>
        </p:nvCxnSpPr>
        <p:spPr>
          <a:xfrm>
            <a:off x="1246365" y="3472916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Connector 509"/>
          <p:cNvCxnSpPr/>
          <p:nvPr/>
        </p:nvCxnSpPr>
        <p:spPr>
          <a:xfrm>
            <a:off x="1246365" y="3710660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Straight Connector 510"/>
          <p:cNvCxnSpPr/>
          <p:nvPr/>
        </p:nvCxnSpPr>
        <p:spPr>
          <a:xfrm>
            <a:off x="1246365" y="3948404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Freeform 511"/>
          <p:cNvSpPr/>
          <p:nvPr/>
        </p:nvSpPr>
        <p:spPr>
          <a:xfrm>
            <a:off x="1239925" y="1478632"/>
            <a:ext cx="7142544" cy="331009"/>
          </a:xfrm>
          <a:custGeom>
            <a:avLst/>
            <a:gdLst>
              <a:gd name="connsiteX0" fmla="*/ 0 w 8391525"/>
              <a:gd name="connsiteY0" fmla="*/ 552635 h 559050"/>
              <a:gd name="connsiteX1" fmla="*/ 400050 w 8391525"/>
              <a:gd name="connsiteY1" fmla="*/ 552635 h 559050"/>
              <a:gd name="connsiteX2" fmla="*/ 1419225 w 8391525"/>
              <a:gd name="connsiteY2" fmla="*/ 485960 h 559050"/>
              <a:gd name="connsiteX3" fmla="*/ 2828925 w 8391525"/>
              <a:gd name="connsiteY3" fmla="*/ 304985 h 559050"/>
              <a:gd name="connsiteX4" fmla="*/ 3505200 w 8391525"/>
              <a:gd name="connsiteY4" fmla="*/ 190685 h 559050"/>
              <a:gd name="connsiteX5" fmla="*/ 4505325 w 8391525"/>
              <a:gd name="connsiteY5" fmla="*/ 66860 h 559050"/>
              <a:gd name="connsiteX6" fmla="*/ 6705600 w 8391525"/>
              <a:gd name="connsiteY6" fmla="*/ 185 h 559050"/>
              <a:gd name="connsiteX7" fmla="*/ 6743700 w 8391525"/>
              <a:gd name="connsiteY7" fmla="*/ 85910 h 559050"/>
              <a:gd name="connsiteX8" fmla="*/ 8391525 w 8391525"/>
              <a:gd name="connsiteY8" fmla="*/ 19235 h 559050"/>
              <a:gd name="connsiteX0" fmla="*/ 0 w 8391525"/>
              <a:gd name="connsiteY0" fmla="*/ 556316 h 562731"/>
              <a:gd name="connsiteX1" fmla="*/ 400050 w 8391525"/>
              <a:gd name="connsiteY1" fmla="*/ 556316 h 562731"/>
              <a:gd name="connsiteX2" fmla="*/ 1419225 w 8391525"/>
              <a:gd name="connsiteY2" fmla="*/ 489641 h 562731"/>
              <a:gd name="connsiteX3" fmla="*/ 2828925 w 8391525"/>
              <a:gd name="connsiteY3" fmla="*/ 308666 h 562731"/>
              <a:gd name="connsiteX4" fmla="*/ 3505200 w 8391525"/>
              <a:gd name="connsiteY4" fmla="*/ 194366 h 562731"/>
              <a:gd name="connsiteX5" fmla="*/ 4505325 w 8391525"/>
              <a:gd name="connsiteY5" fmla="*/ 70541 h 562731"/>
              <a:gd name="connsiteX6" fmla="*/ 6705600 w 8391525"/>
              <a:gd name="connsiteY6" fmla="*/ 3866 h 562731"/>
              <a:gd name="connsiteX7" fmla="*/ 6743700 w 8391525"/>
              <a:gd name="connsiteY7" fmla="*/ 89591 h 562731"/>
              <a:gd name="connsiteX8" fmla="*/ 8391525 w 8391525"/>
              <a:gd name="connsiteY8" fmla="*/ 22916 h 562731"/>
              <a:gd name="connsiteX0" fmla="*/ 0 w 8391525"/>
              <a:gd name="connsiteY0" fmla="*/ 556053 h 562468"/>
              <a:gd name="connsiteX1" fmla="*/ 400050 w 8391525"/>
              <a:gd name="connsiteY1" fmla="*/ 556053 h 562468"/>
              <a:gd name="connsiteX2" fmla="*/ 1419225 w 8391525"/>
              <a:gd name="connsiteY2" fmla="*/ 489378 h 562468"/>
              <a:gd name="connsiteX3" fmla="*/ 2828925 w 8391525"/>
              <a:gd name="connsiteY3" fmla="*/ 308403 h 562468"/>
              <a:gd name="connsiteX4" fmla="*/ 3505200 w 8391525"/>
              <a:gd name="connsiteY4" fmla="*/ 194103 h 562468"/>
              <a:gd name="connsiteX5" fmla="*/ 4505325 w 8391525"/>
              <a:gd name="connsiteY5" fmla="*/ 70278 h 562468"/>
              <a:gd name="connsiteX6" fmla="*/ 6705600 w 8391525"/>
              <a:gd name="connsiteY6" fmla="*/ 3603 h 562468"/>
              <a:gd name="connsiteX7" fmla="*/ 6743700 w 8391525"/>
              <a:gd name="connsiteY7" fmla="*/ 89328 h 562468"/>
              <a:gd name="connsiteX8" fmla="*/ 8391525 w 8391525"/>
              <a:gd name="connsiteY8" fmla="*/ 22653 h 562468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05200 w 8391525"/>
              <a:gd name="connsiteY4" fmla="*/ 19209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81400 w 8391525"/>
              <a:gd name="connsiteY4" fmla="*/ 17304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  <a:gd name="connsiteX0" fmla="*/ 0 w 8344023"/>
              <a:gd name="connsiteY0" fmla="*/ 554182 h 560597"/>
              <a:gd name="connsiteX1" fmla="*/ 400050 w 8344023"/>
              <a:gd name="connsiteY1" fmla="*/ 554182 h 560597"/>
              <a:gd name="connsiteX2" fmla="*/ 1419225 w 8344023"/>
              <a:gd name="connsiteY2" fmla="*/ 487507 h 560597"/>
              <a:gd name="connsiteX3" fmla="*/ 2828925 w 8344023"/>
              <a:gd name="connsiteY3" fmla="*/ 306532 h 560597"/>
              <a:gd name="connsiteX4" fmla="*/ 3581400 w 8344023"/>
              <a:gd name="connsiteY4" fmla="*/ 173182 h 560597"/>
              <a:gd name="connsiteX5" fmla="*/ 4505325 w 8344023"/>
              <a:gd name="connsiteY5" fmla="*/ 68407 h 560597"/>
              <a:gd name="connsiteX6" fmla="*/ 6705600 w 8344023"/>
              <a:gd name="connsiteY6" fmla="*/ 1732 h 560597"/>
              <a:gd name="connsiteX7" fmla="*/ 6743700 w 8344023"/>
              <a:gd name="connsiteY7" fmla="*/ 87457 h 560597"/>
              <a:gd name="connsiteX8" fmla="*/ 8344023 w 8344023"/>
              <a:gd name="connsiteY8" fmla="*/ 20782 h 560597"/>
              <a:gd name="connsiteX0" fmla="*/ 0 w 8344023"/>
              <a:gd name="connsiteY0" fmla="*/ 554019 h 560434"/>
              <a:gd name="connsiteX1" fmla="*/ 400050 w 8344023"/>
              <a:gd name="connsiteY1" fmla="*/ 554019 h 560434"/>
              <a:gd name="connsiteX2" fmla="*/ 1419225 w 8344023"/>
              <a:gd name="connsiteY2" fmla="*/ 487344 h 560434"/>
              <a:gd name="connsiteX3" fmla="*/ 2828925 w 8344023"/>
              <a:gd name="connsiteY3" fmla="*/ 306369 h 560434"/>
              <a:gd name="connsiteX4" fmla="*/ 3581400 w 8344023"/>
              <a:gd name="connsiteY4" fmla="*/ 173019 h 560434"/>
              <a:gd name="connsiteX5" fmla="*/ 4505325 w 8344023"/>
              <a:gd name="connsiteY5" fmla="*/ 68244 h 560434"/>
              <a:gd name="connsiteX6" fmla="*/ 6705600 w 8344023"/>
              <a:gd name="connsiteY6" fmla="*/ 1569 h 560434"/>
              <a:gd name="connsiteX7" fmla="*/ 6743700 w 8344023"/>
              <a:gd name="connsiteY7" fmla="*/ 87294 h 560434"/>
              <a:gd name="connsiteX8" fmla="*/ 8344023 w 8344023"/>
              <a:gd name="connsiteY8" fmla="*/ 20619 h 560434"/>
              <a:gd name="connsiteX0" fmla="*/ 0 w 8344023"/>
              <a:gd name="connsiteY0" fmla="*/ 554378 h 560793"/>
              <a:gd name="connsiteX1" fmla="*/ 400050 w 8344023"/>
              <a:gd name="connsiteY1" fmla="*/ 554378 h 560793"/>
              <a:gd name="connsiteX2" fmla="*/ 1419225 w 8344023"/>
              <a:gd name="connsiteY2" fmla="*/ 487703 h 560793"/>
              <a:gd name="connsiteX3" fmla="*/ 2828925 w 8344023"/>
              <a:gd name="connsiteY3" fmla="*/ 306728 h 560793"/>
              <a:gd name="connsiteX4" fmla="*/ 3581400 w 8344023"/>
              <a:gd name="connsiteY4" fmla="*/ 173378 h 560793"/>
              <a:gd name="connsiteX5" fmla="*/ 4505325 w 8344023"/>
              <a:gd name="connsiteY5" fmla="*/ 68603 h 560793"/>
              <a:gd name="connsiteX6" fmla="*/ 6705600 w 8344023"/>
              <a:gd name="connsiteY6" fmla="*/ 1928 h 560793"/>
              <a:gd name="connsiteX7" fmla="*/ 6743700 w 8344023"/>
              <a:gd name="connsiteY7" fmla="*/ 87653 h 560793"/>
              <a:gd name="connsiteX8" fmla="*/ 8344023 w 8344023"/>
              <a:gd name="connsiteY8" fmla="*/ 20978 h 560793"/>
              <a:gd name="connsiteX0" fmla="*/ 0 w 7142544"/>
              <a:gd name="connsiteY0" fmla="*/ 554388 h 560803"/>
              <a:gd name="connsiteX1" fmla="*/ 400050 w 7142544"/>
              <a:gd name="connsiteY1" fmla="*/ 554388 h 560803"/>
              <a:gd name="connsiteX2" fmla="*/ 1419225 w 7142544"/>
              <a:gd name="connsiteY2" fmla="*/ 487713 h 560803"/>
              <a:gd name="connsiteX3" fmla="*/ 2828925 w 7142544"/>
              <a:gd name="connsiteY3" fmla="*/ 306738 h 560803"/>
              <a:gd name="connsiteX4" fmla="*/ 3581400 w 7142544"/>
              <a:gd name="connsiteY4" fmla="*/ 173388 h 560803"/>
              <a:gd name="connsiteX5" fmla="*/ 4505325 w 7142544"/>
              <a:gd name="connsiteY5" fmla="*/ 68613 h 560803"/>
              <a:gd name="connsiteX6" fmla="*/ 6705600 w 7142544"/>
              <a:gd name="connsiteY6" fmla="*/ 1938 h 560803"/>
              <a:gd name="connsiteX7" fmla="*/ 6743700 w 7142544"/>
              <a:gd name="connsiteY7" fmla="*/ 87663 h 560803"/>
              <a:gd name="connsiteX8" fmla="*/ 7142544 w 7142544"/>
              <a:gd name="connsiteY8" fmla="*/ 93073 h 560803"/>
              <a:gd name="connsiteX0" fmla="*/ 0 w 7142544"/>
              <a:gd name="connsiteY0" fmla="*/ 554388 h 560803"/>
              <a:gd name="connsiteX1" fmla="*/ 400050 w 7142544"/>
              <a:gd name="connsiteY1" fmla="*/ 554388 h 560803"/>
              <a:gd name="connsiteX2" fmla="*/ 1419225 w 7142544"/>
              <a:gd name="connsiteY2" fmla="*/ 487713 h 560803"/>
              <a:gd name="connsiteX3" fmla="*/ 2828925 w 7142544"/>
              <a:gd name="connsiteY3" fmla="*/ 306738 h 560803"/>
              <a:gd name="connsiteX4" fmla="*/ 3581400 w 7142544"/>
              <a:gd name="connsiteY4" fmla="*/ 173388 h 560803"/>
              <a:gd name="connsiteX5" fmla="*/ 4505325 w 7142544"/>
              <a:gd name="connsiteY5" fmla="*/ 68613 h 560803"/>
              <a:gd name="connsiteX6" fmla="*/ 6705600 w 7142544"/>
              <a:gd name="connsiteY6" fmla="*/ 1938 h 560803"/>
              <a:gd name="connsiteX7" fmla="*/ 6743700 w 7142544"/>
              <a:gd name="connsiteY7" fmla="*/ 87663 h 560803"/>
              <a:gd name="connsiteX8" fmla="*/ 7142544 w 7142544"/>
              <a:gd name="connsiteY8" fmla="*/ 93073 h 560803"/>
              <a:gd name="connsiteX0" fmla="*/ 0 w 7142544"/>
              <a:gd name="connsiteY0" fmla="*/ 554617 h 561032"/>
              <a:gd name="connsiteX1" fmla="*/ 400050 w 7142544"/>
              <a:gd name="connsiteY1" fmla="*/ 554617 h 561032"/>
              <a:gd name="connsiteX2" fmla="*/ 1419225 w 7142544"/>
              <a:gd name="connsiteY2" fmla="*/ 487942 h 561032"/>
              <a:gd name="connsiteX3" fmla="*/ 2828925 w 7142544"/>
              <a:gd name="connsiteY3" fmla="*/ 306967 h 561032"/>
              <a:gd name="connsiteX4" fmla="*/ 3581400 w 7142544"/>
              <a:gd name="connsiteY4" fmla="*/ 173617 h 561032"/>
              <a:gd name="connsiteX5" fmla="*/ 4505325 w 7142544"/>
              <a:gd name="connsiteY5" fmla="*/ 68842 h 561032"/>
              <a:gd name="connsiteX6" fmla="*/ 6705600 w 7142544"/>
              <a:gd name="connsiteY6" fmla="*/ 2167 h 561032"/>
              <a:gd name="connsiteX7" fmla="*/ 6743700 w 7142544"/>
              <a:gd name="connsiteY7" fmla="*/ 87892 h 561032"/>
              <a:gd name="connsiteX8" fmla="*/ 7142544 w 7142544"/>
              <a:gd name="connsiteY8" fmla="*/ 93302 h 56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2544" h="561032">
                <a:moveTo>
                  <a:pt x="0" y="554617"/>
                </a:moveTo>
                <a:cubicBezTo>
                  <a:pt x="81756" y="560173"/>
                  <a:pt x="163513" y="565730"/>
                  <a:pt x="400050" y="554617"/>
                </a:cubicBezTo>
                <a:cubicBezTo>
                  <a:pt x="636588" y="543504"/>
                  <a:pt x="1014413" y="529217"/>
                  <a:pt x="1419225" y="487942"/>
                </a:cubicBezTo>
                <a:cubicBezTo>
                  <a:pt x="1824037" y="446667"/>
                  <a:pt x="2468563" y="359354"/>
                  <a:pt x="2828925" y="306967"/>
                </a:cubicBezTo>
                <a:cubicBezTo>
                  <a:pt x="3189287" y="254580"/>
                  <a:pt x="3302000" y="213304"/>
                  <a:pt x="3581400" y="173617"/>
                </a:cubicBezTo>
                <a:cubicBezTo>
                  <a:pt x="3860800" y="133930"/>
                  <a:pt x="3984625" y="97417"/>
                  <a:pt x="4505325" y="68842"/>
                </a:cubicBezTo>
                <a:cubicBezTo>
                  <a:pt x="5026025" y="40267"/>
                  <a:pt x="6665913" y="18042"/>
                  <a:pt x="6705600" y="2167"/>
                </a:cubicBezTo>
                <a:cubicBezTo>
                  <a:pt x="6745287" y="-13708"/>
                  <a:pt x="6708976" y="61941"/>
                  <a:pt x="6743700" y="87892"/>
                </a:cubicBezTo>
                <a:cubicBezTo>
                  <a:pt x="6778424" y="113843"/>
                  <a:pt x="7075814" y="128227"/>
                  <a:pt x="7142544" y="93302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3" name="Straight Connector 512"/>
          <p:cNvCxnSpPr/>
          <p:nvPr/>
        </p:nvCxnSpPr>
        <p:spPr>
          <a:xfrm flipV="1">
            <a:off x="8366142" y="1903017"/>
            <a:ext cx="0" cy="110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8374915" y="1571898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8375430" y="1811409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6" name="Straight Connector 515"/>
          <p:cNvCxnSpPr/>
          <p:nvPr/>
        </p:nvCxnSpPr>
        <p:spPr>
          <a:xfrm>
            <a:off x="8375430" y="2049153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7" name="Straight Connector 516"/>
          <p:cNvCxnSpPr/>
          <p:nvPr/>
        </p:nvCxnSpPr>
        <p:spPr>
          <a:xfrm>
            <a:off x="8382254" y="2293721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8" name="Straight Connector 517"/>
          <p:cNvCxnSpPr/>
          <p:nvPr/>
        </p:nvCxnSpPr>
        <p:spPr>
          <a:xfrm>
            <a:off x="8382254" y="2531465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9" name="Straight Connector 518"/>
          <p:cNvCxnSpPr/>
          <p:nvPr/>
        </p:nvCxnSpPr>
        <p:spPr>
          <a:xfrm>
            <a:off x="8382254" y="2769209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Connector 519"/>
          <p:cNvCxnSpPr/>
          <p:nvPr/>
        </p:nvCxnSpPr>
        <p:spPr>
          <a:xfrm>
            <a:off x="8382254" y="3006953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1" name="Straight Connector 520"/>
          <p:cNvCxnSpPr/>
          <p:nvPr/>
        </p:nvCxnSpPr>
        <p:spPr>
          <a:xfrm>
            <a:off x="8382254" y="3244697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2" name="Straight Connector 521"/>
          <p:cNvCxnSpPr/>
          <p:nvPr/>
        </p:nvCxnSpPr>
        <p:spPr>
          <a:xfrm>
            <a:off x="8382254" y="3482441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/>
          <p:cNvCxnSpPr/>
          <p:nvPr/>
        </p:nvCxnSpPr>
        <p:spPr>
          <a:xfrm>
            <a:off x="8382254" y="3720185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/>
          <p:cNvCxnSpPr/>
          <p:nvPr/>
        </p:nvCxnSpPr>
        <p:spPr>
          <a:xfrm>
            <a:off x="8382254" y="3957929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5" name="Straight Connector 524"/>
          <p:cNvCxnSpPr/>
          <p:nvPr/>
        </p:nvCxnSpPr>
        <p:spPr>
          <a:xfrm>
            <a:off x="8370379" y="1334154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>
          <a:xfrm>
            <a:off x="4965324" y="1570085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0" name="Group 549"/>
          <p:cNvGrpSpPr/>
          <p:nvPr/>
        </p:nvGrpSpPr>
        <p:grpSpPr>
          <a:xfrm>
            <a:off x="1229833" y="4182965"/>
            <a:ext cx="7154244" cy="8879"/>
            <a:chOff x="395586" y="4014168"/>
            <a:chExt cx="7154244" cy="8879"/>
          </a:xfrm>
        </p:grpSpPr>
        <p:cxnSp>
          <p:nvCxnSpPr>
            <p:cNvPr id="500" name="Straight Connector 499"/>
            <p:cNvCxnSpPr/>
            <p:nvPr/>
          </p:nvCxnSpPr>
          <p:spPr>
            <a:xfrm>
              <a:off x="395586" y="4017739"/>
              <a:ext cx="11887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>
            <a:xfrm>
              <a:off x="1591481" y="4014168"/>
              <a:ext cx="118872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2780201" y="4017739"/>
              <a:ext cx="11887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3968921" y="4014168"/>
              <a:ext cx="118872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5157641" y="4014168"/>
              <a:ext cx="11887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6361110" y="4023047"/>
              <a:ext cx="1188720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3" name="Straight Connector 532"/>
          <p:cNvCxnSpPr/>
          <p:nvPr/>
        </p:nvCxnSpPr>
        <p:spPr>
          <a:xfrm flipH="1">
            <a:off x="4958500" y="1589916"/>
            <a:ext cx="6824" cy="2403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/>
          <p:cNvCxnSpPr/>
          <p:nvPr/>
        </p:nvCxnSpPr>
        <p:spPr>
          <a:xfrm flipV="1">
            <a:off x="4958500" y="1571898"/>
            <a:ext cx="0" cy="210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>
            <a:off x="5162025" y="1547463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/>
          <p:nvPr/>
        </p:nvCxnSpPr>
        <p:spPr>
          <a:xfrm flipH="1">
            <a:off x="5155201" y="1561951"/>
            <a:ext cx="6824" cy="2403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/>
          <p:cNvCxnSpPr/>
          <p:nvPr/>
        </p:nvCxnSpPr>
        <p:spPr>
          <a:xfrm>
            <a:off x="5950048" y="1510646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>
            <a:off x="5952115" y="1523353"/>
            <a:ext cx="0" cy="25708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 flipV="1">
            <a:off x="1239925" y="1559482"/>
            <a:ext cx="7132320" cy="230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TextBox 539"/>
          <p:cNvSpPr txBox="1"/>
          <p:nvPr/>
        </p:nvSpPr>
        <p:spPr>
          <a:xfrm>
            <a:off x="5694254" y="127767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1</a:t>
            </a:r>
            <a:endParaRPr lang="en-US" sz="1050" dirty="0"/>
          </a:p>
        </p:txBody>
      </p:sp>
      <p:sp>
        <p:nvSpPr>
          <p:cNvPr id="541" name="TextBox 540"/>
          <p:cNvSpPr txBox="1"/>
          <p:nvPr/>
        </p:nvSpPr>
        <p:spPr>
          <a:xfrm>
            <a:off x="4929574" y="132001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2</a:t>
            </a:r>
            <a:endParaRPr lang="en-US" sz="1050" dirty="0"/>
          </a:p>
        </p:txBody>
      </p:sp>
      <p:sp>
        <p:nvSpPr>
          <p:cNvPr id="542" name="TextBox 541"/>
          <p:cNvSpPr txBox="1"/>
          <p:nvPr/>
        </p:nvSpPr>
        <p:spPr>
          <a:xfrm>
            <a:off x="4662874" y="1171953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3</a:t>
            </a:r>
            <a:endParaRPr lang="en-US" sz="1050" dirty="0"/>
          </a:p>
        </p:txBody>
      </p:sp>
      <p:cxnSp>
        <p:nvCxnSpPr>
          <p:cNvPr id="543" name="Straight Connector 542"/>
          <p:cNvCxnSpPr/>
          <p:nvPr/>
        </p:nvCxnSpPr>
        <p:spPr>
          <a:xfrm flipV="1">
            <a:off x="4955452" y="1391484"/>
            <a:ext cx="0" cy="13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7460000">
            <a:off x="6721848" y="5104569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9200000">
            <a:off x="6461408" y="5333308"/>
            <a:ext cx="773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/>
          <p:cNvCxnSpPr/>
          <p:nvPr/>
        </p:nvCxnSpPr>
        <p:spPr>
          <a:xfrm rot="1920000">
            <a:off x="6445649" y="5326218"/>
            <a:ext cx="773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6" name="Straight Connector 495"/>
          <p:cNvCxnSpPr/>
          <p:nvPr/>
        </p:nvCxnSpPr>
        <p:spPr>
          <a:xfrm rot="4680000">
            <a:off x="6580145" y="5091725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497"/>
          <p:cNvCxnSpPr/>
          <p:nvPr/>
        </p:nvCxnSpPr>
        <p:spPr>
          <a:xfrm rot="3480000">
            <a:off x="6747192" y="4980848"/>
            <a:ext cx="1920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 rot="4680000">
            <a:off x="6687484" y="5550312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2" name="Group 581"/>
          <p:cNvGrpSpPr/>
          <p:nvPr/>
        </p:nvGrpSpPr>
        <p:grpSpPr>
          <a:xfrm>
            <a:off x="7015182" y="5042368"/>
            <a:ext cx="788925" cy="857776"/>
            <a:chOff x="2626738" y="2597079"/>
            <a:chExt cx="788925" cy="857776"/>
          </a:xfrm>
        </p:grpSpPr>
        <p:cxnSp>
          <p:nvCxnSpPr>
            <p:cNvPr id="576" name="Straight Connector 575"/>
            <p:cNvCxnSpPr/>
            <p:nvPr/>
          </p:nvCxnSpPr>
          <p:spPr>
            <a:xfrm rot="17460000">
              <a:off x="2902937" y="2816812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/>
            <p:cNvCxnSpPr/>
            <p:nvPr/>
          </p:nvCxnSpPr>
          <p:spPr>
            <a:xfrm rot="19200000">
              <a:off x="2642497" y="304555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rot="1920000">
              <a:off x="2626738" y="303846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rot="3480000">
              <a:off x="2928281" y="2693091"/>
              <a:ext cx="192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Connector 580"/>
            <p:cNvCxnSpPr/>
            <p:nvPr/>
          </p:nvCxnSpPr>
          <p:spPr>
            <a:xfrm>
              <a:off x="3013321" y="2825631"/>
              <a:ext cx="92723" cy="629224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" name="Group 582"/>
          <p:cNvGrpSpPr/>
          <p:nvPr/>
        </p:nvGrpSpPr>
        <p:grpSpPr>
          <a:xfrm>
            <a:off x="7584982" y="5128138"/>
            <a:ext cx="788925" cy="908842"/>
            <a:chOff x="2626738" y="2550309"/>
            <a:chExt cx="788925" cy="908842"/>
          </a:xfrm>
        </p:grpSpPr>
        <p:cxnSp>
          <p:nvCxnSpPr>
            <p:cNvPr id="584" name="Straight Connector 583"/>
            <p:cNvCxnSpPr/>
            <p:nvPr/>
          </p:nvCxnSpPr>
          <p:spPr>
            <a:xfrm rot="17460000">
              <a:off x="2902937" y="2816812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Straight Connector 584"/>
            <p:cNvCxnSpPr/>
            <p:nvPr/>
          </p:nvCxnSpPr>
          <p:spPr>
            <a:xfrm rot="19200000">
              <a:off x="2642497" y="304555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Straight Connector 585"/>
            <p:cNvCxnSpPr/>
            <p:nvPr/>
          </p:nvCxnSpPr>
          <p:spPr>
            <a:xfrm rot="1920000">
              <a:off x="2626738" y="303846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>
            <a:xfrm rot="3480000">
              <a:off x="2877402" y="2646321"/>
              <a:ext cx="192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Straight Connector 587"/>
            <p:cNvCxnSpPr/>
            <p:nvPr/>
          </p:nvCxnSpPr>
          <p:spPr>
            <a:xfrm rot="4680000">
              <a:off x="2868573" y="3262555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9" name="Straight Connector 588"/>
          <p:cNvCxnSpPr/>
          <p:nvPr/>
        </p:nvCxnSpPr>
        <p:spPr>
          <a:xfrm rot="17460000">
            <a:off x="6590479" y="5489113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0" name="Straight Connector 589"/>
          <p:cNvCxnSpPr/>
          <p:nvPr/>
        </p:nvCxnSpPr>
        <p:spPr>
          <a:xfrm rot="19200000">
            <a:off x="6330039" y="5717852"/>
            <a:ext cx="773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1" name="Straight Connector 590"/>
          <p:cNvCxnSpPr/>
          <p:nvPr/>
        </p:nvCxnSpPr>
        <p:spPr>
          <a:xfrm rot="1920000">
            <a:off x="6314280" y="5710762"/>
            <a:ext cx="773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2" name="Straight Connector 591"/>
          <p:cNvCxnSpPr/>
          <p:nvPr/>
        </p:nvCxnSpPr>
        <p:spPr>
          <a:xfrm rot="4680000">
            <a:off x="6448776" y="5476269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3" name="Straight Connector 592"/>
          <p:cNvCxnSpPr/>
          <p:nvPr/>
        </p:nvCxnSpPr>
        <p:spPr>
          <a:xfrm rot="3480000">
            <a:off x="6615823" y="5365392"/>
            <a:ext cx="19202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4" name="Straight Connector 593"/>
          <p:cNvCxnSpPr/>
          <p:nvPr/>
        </p:nvCxnSpPr>
        <p:spPr>
          <a:xfrm rot="4680000">
            <a:off x="6556115" y="5934856"/>
            <a:ext cx="39319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lgDash"/>
          </a:ln>
          <a:scene3d>
            <a:camera prst="orthographicFront">
              <a:rot lat="794690" lon="2264469" rev="954551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5" name="Group 594"/>
          <p:cNvGrpSpPr/>
          <p:nvPr/>
        </p:nvGrpSpPr>
        <p:grpSpPr>
          <a:xfrm>
            <a:off x="6883813" y="5426912"/>
            <a:ext cx="788925" cy="862072"/>
            <a:chOff x="2626738" y="2597079"/>
            <a:chExt cx="788925" cy="862072"/>
          </a:xfrm>
        </p:grpSpPr>
        <p:cxnSp>
          <p:nvCxnSpPr>
            <p:cNvPr id="596" name="Straight Connector 595"/>
            <p:cNvCxnSpPr/>
            <p:nvPr/>
          </p:nvCxnSpPr>
          <p:spPr>
            <a:xfrm rot="17460000">
              <a:off x="2902937" y="2816812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 rot="19200000">
              <a:off x="2642497" y="304555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597"/>
            <p:cNvCxnSpPr/>
            <p:nvPr/>
          </p:nvCxnSpPr>
          <p:spPr>
            <a:xfrm rot="1920000">
              <a:off x="2626738" y="303846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 rot="3480000">
              <a:off x="2928281" y="2693091"/>
              <a:ext cx="192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/>
            <p:cNvCxnSpPr/>
            <p:nvPr/>
          </p:nvCxnSpPr>
          <p:spPr>
            <a:xfrm rot="4680000">
              <a:off x="2868573" y="3262555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1" name="Group 600"/>
          <p:cNvGrpSpPr/>
          <p:nvPr/>
        </p:nvGrpSpPr>
        <p:grpSpPr>
          <a:xfrm>
            <a:off x="7453613" y="4907973"/>
            <a:ext cx="788925" cy="1513551"/>
            <a:chOff x="2626738" y="1945600"/>
            <a:chExt cx="788925" cy="1513551"/>
          </a:xfrm>
        </p:grpSpPr>
        <p:cxnSp>
          <p:nvCxnSpPr>
            <p:cNvPr id="602" name="Straight Connector 601"/>
            <p:cNvCxnSpPr/>
            <p:nvPr/>
          </p:nvCxnSpPr>
          <p:spPr>
            <a:xfrm rot="17460000">
              <a:off x="2902937" y="2816812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/>
            <p:cNvCxnSpPr/>
            <p:nvPr/>
          </p:nvCxnSpPr>
          <p:spPr>
            <a:xfrm rot="19200000">
              <a:off x="2642497" y="304555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/>
            <p:cNvCxnSpPr/>
            <p:nvPr/>
          </p:nvCxnSpPr>
          <p:spPr>
            <a:xfrm rot="1920000">
              <a:off x="2626738" y="3038461"/>
              <a:ext cx="77316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>
            <a:xfrm rot="3480000">
              <a:off x="2928281" y="2693091"/>
              <a:ext cx="192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 rot="4680000">
              <a:off x="2868573" y="3262555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8" name="Straight Connector 657"/>
            <p:cNvCxnSpPr/>
            <p:nvPr/>
          </p:nvCxnSpPr>
          <p:spPr>
            <a:xfrm rot="4680000">
              <a:off x="3103692" y="2195020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Connector 858"/>
            <p:cNvCxnSpPr/>
            <p:nvPr/>
          </p:nvCxnSpPr>
          <p:spPr>
            <a:xfrm rot="4680000">
              <a:off x="2558823" y="2142196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" name="Rectangle 644"/>
          <p:cNvSpPr/>
          <p:nvPr/>
        </p:nvSpPr>
        <p:spPr>
          <a:xfrm>
            <a:off x="1559502" y="2962434"/>
            <a:ext cx="1530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ANTICLINE HINGE </a:t>
            </a:r>
            <a:br>
              <a:rPr lang="en-US" sz="1400" dirty="0" smtClean="0"/>
            </a:br>
            <a:r>
              <a:rPr lang="en-US" sz="1400" dirty="0" smtClean="0"/>
              <a:t>~ 500’ NW</a:t>
            </a:r>
            <a:endParaRPr lang="en-US" sz="1400" dirty="0"/>
          </a:p>
        </p:txBody>
      </p:sp>
      <p:sp>
        <p:nvSpPr>
          <p:cNvPr id="646" name="Rectangle 645"/>
          <p:cNvSpPr/>
          <p:nvPr/>
        </p:nvSpPr>
        <p:spPr>
          <a:xfrm>
            <a:off x="6725229" y="2867291"/>
            <a:ext cx="1410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SYNCLINE HINGE </a:t>
            </a:r>
            <a:br>
              <a:rPr lang="en-US" sz="1400" dirty="0" smtClean="0"/>
            </a:br>
            <a:r>
              <a:rPr lang="en-US" sz="1400" dirty="0" smtClean="0"/>
              <a:t>~ 600’ SE</a:t>
            </a:r>
            <a:endParaRPr lang="en-US" sz="1400" dirty="0"/>
          </a:p>
        </p:txBody>
      </p:sp>
      <p:cxnSp>
        <p:nvCxnSpPr>
          <p:cNvPr id="650" name="Straight Arrow Connector 649"/>
          <p:cNvCxnSpPr/>
          <p:nvPr/>
        </p:nvCxnSpPr>
        <p:spPr>
          <a:xfrm>
            <a:off x="7205870" y="3476892"/>
            <a:ext cx="540256" cy="229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4" name="Group 743"/>
          <p:cNvGrpSpPr/>
          <p:nvPr/>
        </p:nvGrpSpPr>
        <p:grpSpPr>
          <a:xfrm>
            <a:off x="4711937" y="1498396"/>
            <a:ext cx="2059627" cy="1324269"/>
            <a:chOff x="933018" y="2011901"/>
            <a:chExt cx="2059627" cy="1324269"/>
          </a:xfrm>
        </p:grpSpPr>
        <p:cxnSp>
          <p:nvCxnSpPr>
            <p:cNvPr id="746" name="Straight Connector 745"/>
            <p:cNvCxnSpPr/>
            <p:nvPr/>
          </p:nvCxnSpPr>
          <p:spPr>
            <a:xfrm flipV="1">
              <a:off x="1170589" y="2060968"/>
              <a:ext cx="517299" cy="435477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7" name="Straight Connector 746"/>
            <p:cNvCxnSpPr/>
            <p:nvPr/>
          </p:nvCxnSpPr>
          <p:spPr>
            <a:xfrm>
              <a:off x="1264110" y="2103421"/>
              <a:ext cx="514701" cy="34230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0" name="Straight Connector 749"/>
            <p:cNvCxnSpPr/>
            <p:nvPr/>
          </p:nvCxnSpPr>
          <p:spPr>
            <a:xfrm rot="4680000">
              <a:off x="1306222" y="2464958"/>
              <a:ext cx="393192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1" name="Group 750"/>
            <p:cNvGrpSpPr/>
            <p:nvPr/>
          </p:nvGrpSpPr>
          <p:grpSpPr>
            <a:xfrm>
              <a:off x="1633920" y="2011901"/>
              <a:ext cx="788925" cy="1094996"/>
              <a:chOff x="2626738" y="2651966"/>
              <a:chExt cx="788925" cy="1094996"/>
            </a:xfrm>
          </p:grpSpPr>
          <p:cxnSp>
            <p:nvCxnSpPr>
              <p:cNvPr id="777" name="Straight Connector 776"/>
              <p:cNvCxnSpPr/>
              <p:nvPr/>
            </p:nvCxnSpPr>
            <p:spPr>
              <a:xfrm rot="17460000">
                <a:off x="2877537" y="284856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8" name="Straight Connector 777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9" name="Straight Connector 778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/>
              <p:cNvCxnSpPr/>
              <p:nvPr/>
            </p:nvCxnSpPr>
            <p:spPr>
              <a:xfrm rot="4680000">
                <a:off x="2970989" y="3550366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2" name="Group 751"/>
            <p:cNvGrpSpPr/>
            <p:nvPr/>
          </p:nvGrpSpPr>
          <p:grpSpPr>
            <a:xfrm>
              <a:off x="2203720" y="2089554"/>
              <a:ext cx="788925" cy="862072"/>
              <a:chOff x="2626738" y="2597079"/>
              <a:chExt cx="788925" cy="862072"/>
            </a:xfrm>
          </p:grpSpPr>
          <p:cxnSp>
            <p:nvCxnSpPr>
              <p:cNvPr id="772" name="Straight Connector 771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3" name="Straight Connector 772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4" name="Straight Connector 773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5" name="Straight Connector 774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6" name="Straight Connector 775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3" name="Straight Connector 752"/>
            <p:cNvCxnSpPr/>
            <p:nvPr/>
          </p:nvCxnSpPr>
          <p:spPr>
            <a:xfrm rot="17460000">
              <a:off x="1209217" y="2403759"/>
              <a:ext cx="393192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5" name="Straight Connector 754"/>
            <p:cNvCxnSpPr/>
            <p:nvPr/>
          </p:nvCxnSpPr>
          <p:spPr>
            <a:xfrm rot="1920000">
              <a:off x="933018" y="2625408"/>
              <a:ext cx="77316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7" name="Straight Connector 756"/>
            <p:cNvCxnSpPr/>
            <p:nvPr/>
          </p:nvCxnSpPr>
          <p:spPr>
            <a:xfrm rot="3480000">
              <a:off x="1234561" y="2280038"/>
              <a:ext cx="192024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9" name="Group 758"/>
            <p:cNvGrpSpPr/>
            <p:nvPr/>
          </p:nvGrpSpPr>
          <p:grpSpPr>
            <a:xfrm>
              <a:off x="1502551" y="2341558"/>
              <a:ext cx="788925" cy="862072"/>
              <a:chOff x="2626738" y="2597079"/>
              <a:chExt cx="788925" cy="862072"/>
            </a:xfrm>
          </p:grpSpPr>
          <p:cxnSp>
            <p:nvCxnSpPr>
              <p:cNvPr id="767" name="Straight Connector 766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8" name="Straight Connector 767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9" name="Straight Connector 768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0" name="Straight Connector 769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1" name="Straight Connector 770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0" name="Group 759"/>
            <p:cNvGrpSpPr/>
            <p:nvPr/>
          </p:nvGrpSpPr>
          <p:grpSpPr>
            <a:xfrm>
              <a:off x="2050780" y="2474098"/>
              <a:ext cx="810496" cy="862072"/>
              <a:chOff x="2605167" y="2597079"/>
              <a:chExt cx="810496" cy="862072"/>
            </a:xfrm>
          </p:grpSpPr>
          <p:cxnSp>
            <p:nvCxnSpPr>
              <p:cNvPr id="761" name="Straight Connector 760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2" name="Straight Connector 761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3" name="Straight Connector 762"/>
              <p:cNvCxnSpPr/>
              <p:nvPr/>
            </p:nvCxnSpPr>
            <p:spPr>
              <a:xfrm rot="1920000">
                <a:off x="2605167" y="3050740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4" name="Straight Connector 763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5" name="Straight Connector 764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6" name="Straight Connector 785"/>
          <p:cNvCxnSpPr/>
          <p:nvPr/>
        </p:nvCxnSpPr>
        <p:spPr>
          <a:xfrm rot="4680000">
            <a:off x="4272815" y="1855486"/>
            <a:ext cx="393192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7" name="Group 786"/>
          <p:cNvGrpSpPr/>
          <p:nvPr/>
        </p:nvGrpSpPr>
        <p:grpSpPr>
          <a:xfrm>
            <a:off x="2983402" y="1563515"/>
            <a:ext cx="2043868" cy="1223479"/>
            <a:chOff x="933018" y="2112691"/>
            <a:chExt cx="2043868" cy="1223479"/>
          </a:xfrm>
        </p:grpSpPr>
        <p:cxnSp>
          <p:nvCxnSpPr>
            <p:cNvPr id="790" name="Straight Connector 789"/>
            <p:cNvCxnSpPr/>
            <p:nvPr/>
          </p:nvCxnSpPr>
          <p:spPr>
            <a:xfrm rot="4680000">
              <a:off x="1306222" y="2464958"/>
              <a:ext cx="393192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1" name="Group 790"/>
            <p:cNvGrpSpPr/>
            <p:nvPr/>
          </p:nvGrpSpPr>
          <p:grpSpPr>
            <a:xfrm>
              <a:off x="1622383" y="2266989"/>
              <a:ext cx="773166" cy="552097"/>
              <a:chOff x="2615201" y="2907054"/>
              <a:chExt cx="773166" cy="552097"/>
            </a:xfrm>
          </p:grpSpPr>
          <p:cxnSp>
            <p:nvCxnSpPr>
              <p:cNvPr id="817" name="Straight Connector 816"/>
              <p:cNvCxnSpPr/>
              <p:nvPr/>
            </p:nvCxnSpPr>
            <p:spPr>
              <a:xfrm rot="19200000">
                <a:off x="2615201" y="3066023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8" name="Straight Connector 817"/>
              <p:cNvCxnSpPr/>
              <p:nvPr/>
            </p:nvCxnSpPr>
            <p:spPr>
              <a:xfrm>
                <a:off x="2799952" y="2907054"/>
                <a:ext cx="541210" cy="336265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9" name="Straight Connector 818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2" name="Group 791"/>
            <p:cNvGrpSpPr/>
            <p:nvPr/>
          </p:nvGrpSpPr>
          <p:grpSpPr>
            <a:xfrm>
              <a:off x="2203720" y="2112691"/>
              <a:ext cx="773166" cy="838935"/>
              <a:chOff x="2626738" y="2620216"/>
              <a:chExt cx="773166" cy="838935"/>
            </a:xfrm>
          </p:grpSpPr>
          <p:cxnSp>
            <p:nvCxnSpPr>
              <p:cNvPr id="811" name="Straight Connector 810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3" name="Straight Connector 812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4" name="Straight Connector 813"/>
              <p:cNvCxnSpPr/>
              <p:nvPr/>
            </p:nvCxnSpPr>
            <p:spPr>
              <a:xfrm rot="3480000">
                <a:off x="2948753" y="2740859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5" name="Straight Connector 814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3" name="Straight Connector 792"/>
            <p:cNvCxnSpPr/>
            <p:nvPr/>
          </p:nvCxnSpPr>
          <p:spPr>
            <a:xfrm flipV="1">
              <a:off x="1335359" y="2309287"/>
              <a:ext cx="97580" cy="27801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4" name="Straight Connector 793"/>
            <p:cNvCxnSpPr/>
            <p:nvPr/>
          </p:nvCxnSpPr>
          <p:spPr>
            <a:xfrm rot="19200000">
              <a:off x="948777" y="2632498"/>
              <a:ext cx="77316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5" name="Straight Connector 794"/>
            <p:cNvCxnSpPr/>
            <p:nvPr/>
          </p:nvCxnSpPr>
          <p:spPr>
            <a:xfrm rot="1920000">
              <a:off x="933018" y="2625408"/>
              <a:ext cx="773166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8" name="Straight Connector 797"/>
            <p:cNvCxnSpPr/>
            <p:nvPr/>
          </p:nvCxnSpPr>
          <p:spPr>
            <a:xfrm rot="4680000">
              <a:off x="1174853" y="2849502"/>
              <a:ext cx="393192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9" name="Group 798"/>
            <p:cNvGrpSpPr/>
            <p:nvPr/>
          </p:nvGrpSpPr>
          <p:grpSpPr>
            <a:xfrm>
              <a:off x="1502551" y="2341558"/>
              <a:ext cx="788925" cy="862072"/>
              <a:chOff x="2626738" y="2597079"/>
              <a:chExt cx="788925" cy="862072"/>
            </a:xfrm>
          </p:grpSpPr>
          <p:cxnSp>
            <p:nvCxnSpPr>
              <p:cNvPr id="806" name="Straight Connector 805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7" name="Straight Connector 806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8" name="Straight Connector 807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9" name="Straight Connector 808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0" name="Straight Connector 809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0" name="Group 799"/>
            <p:cNvGrpSpPr/>
            <p:nvPr/>
          </p:nvGrpSpPr>
          <p:grpSpPr>
            <a:xfrm>
              <a:off x="2050780" y="2474098"/>
              <a:ext cx="810496" cy="862072"/>
              <a:chOff x="2605167" y="2597079"/>
              <a:chExt cx="810496" cy="862072"/>
            </a:xfrm>
          </p:grpSpPr>
          <p:cxnSp>
            <p:nvCxnSpPr>
              <p:cNvPr id="801" name="Straight Connector 800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3" name="Straight Connector 802"/>
              <p:cNvCxnSpPr/>
              <p:nvPr/>
            </p:nvCxnSpPr>
            <p:spPr>
              <a:xfrm rot="1920000">
                <a:off x="2605167" y="3050740"/>
                <a:ext cx="773166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4" name="Straight Connector 803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5" name="Straight Connector 804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1" name="Group 820"/>
          <p:cNvGrpSpPr/>
          <p:nvPr/>
        </p:nvGrpSpPr>
        <p:grpSpPr>
          <a:xfrm>
            <a:off x="3374218" y="2320095"/>
            <a:ext cx="1822056" cy="1356019"/>
            <a:chOff x="1170589" y="1980151"/>
            <a:chExt cx="1822056" cy="1356019"/>
          </a:xfrm>
        </p:grpSpPr>
        <p:cxnSp>
          <p:nvCxnSpPr>
            <p:cNvPr id="822" name="Straight Connector 821"/>
            <p:cNvCxnSpPr/>
            <p:nvPr/>
          </p:nvCxnSpPr>
          <p:spPr>
            <a:xfrm flipV="1">
              <a:off x="1170589" y="2060968"/>
              <a:ext cx="517299" cy="43547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Connector 822"/>
            <p:cNvCxnSpPr/>
            <p:nvPr/>
          </p:nvCxnSpPr>
          <p:spPr>
            <a:xfrm>
              <a:off x="1264110" y="2103421"/>
              <a:ext cx="514701" cy="34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Straight Connector 823"/>
            <p:cNvCxnSpPr/>
            <p:nvPr/>
          </p:nvCxnSpPr>
          <p:spPr>
            <a:xfrm rot="4680000">
              <a:off x="1306222" y="2464958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5" name="Group 824"/>
            <p:cNvGrpSpPr/>
            <p:nvPr/>
          </p:nvGrpSpPr>
          <p:grpSpPr>
            <a:xfrm>
              <a:off x="1633920" y="1980151"/>
              <a:ext cx="773166" cy="838935"/>
              <a:chOff x="2626738" y="2620216"/>
              <a:chExt cx="773166" cy="838935"/>
            </a:xfrm>
          </p:grpSpPr>
          <p:cxnSp>
            <p:nvCxnSpPr>
              <p:cNvPr id="850" name="Straight Connector 849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2" name="Straight Connector 851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3" name="Straight Connector 852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6" name="Group 825"/>
            <p:cNvGrpSpPr/>
            <p:nvPr/>
          </p:nvGrpSpPr>
          <p:grpSpPr>
            <a:xfrm>
              <a:off x="2203720" y="2089554"/>
              <a:ext cx="788925" cy="862072"/>
              <a:chOff x="2626738" y="2597079"/>
              <a:chExt cx="788925" cy="862072"/>
            </a:xfrm>
          </p:grpSpPr>
          <p:cxnSp>
            <p:nvCxnSpPr>
              <p:cNvPr id="845" name="Straight Connector 844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6" name="Straight Connector 845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7" name="Straight Connector 846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8" name="Straight Connector 847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9" name="Straight Connector 848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7" name="Straight Connector 826"/>
            <p:cNvCxnSpPr/>
            <p:nvPr/>
          </p:nvCxnSpPr>
          <p:spPr>
            <a:xfrm rot="17460000">
              <a:off x="1209217" y="2403759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0" name="Straight Connector 829"/>
            <p:cNvCxnSpPr/>
            <p:nvPr/>
          </p:nvCxnSpPr>
          <p:spPr>
            <a:xfrm rot="4680000">
              <a:off x="1067514" y="2390915"/>
              <a:ext cx="39319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1" name="Straight Connector 830"/>
            <p:cNvCxnSpPr/>
            <p:nvPr/>
          </p:nvCxnSpPr>
          <p:spPr>
            <a:xfrm rot="3480000">
              <a:off x="1234561" y="2280038"/>
              <a:ext cx="192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3" name="Group 832"/>
            <p:cNvGrpSpPr/>
            <p:nvPr/>
          </p:nvGrpSpPr>
          <p:grpSpPr>
            <a:xfrm>
              <a:off x="1502551" y="2341558"/>
              <a:ext cx="788925" cy="862072"/>
              <a:chOff x="2626738" y="2597079"/>
              <a:chExt cx="788925" cy="862072"/>
            </a:xfrm>
          </p:grpSpPr>
          <p:cxnSp>
            <p:nvCxnSpPr>
              <p:cNvPr id="840" name="Straight Connector 839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/>
              <p:cNvCxnSpPr/>
              <p:nvPr/>
            </p:nvCxnSpPr>
            <p:spPr>
              <a:xfrm rot="1920000">
                <a:off x="2626738" y="303846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3" name="Straight Connector 842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4" name="Straight Connector 843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4" name="Group 833"/>
            <p:cNvGrpSpPr/>
            <p:nvPr/>
          </p:nvGrpSpPr>
          <p:grpSpPr>
            <a:xfrm>
              <a:off x="2050780" y="2474098"/>
              <a:ext cx="810496" cy="862072"/>
              <a:chOff x="2605167" y="2597079"/>
              <a:chExt cx="810496" cy="862072"/>
            </a:xfrm>
          </p:grpSpPr>
          <p:cxnSp>
            <p:nvCxnSpPr>
              <p:cNvPr id="835" name="Straight Connector 834"/>
              <p:cNvCxnSpPr/>
              <p:nvPr/>
            </p:nvCxnSpPr>
            <p:spPr>
              <a:xfrm rot="17460000">
                <a:off x="2902937" y="2816812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6" name="Straight Connector 835"/>
              <p:cNvCxnSpPr/>
              <p:nvPr/>
            </p:nvCxnSpPr>
            <p:spPr>
              <a:xfrm rot="19200000">
                <a:off x="2642497" y="3045551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7" name="Straight Connector 836"/>
              <p:cNvCxnSpPr/>
              <p:nvPr/>
            </p:nvCxnSpPr>
            <p:spPr>
              <a:xfrm rot="1920000">
                <a:off x="2605167" y="3050740"/>
                <a:ext cx="773166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/>
              <p:cNvCxnSpPr/>
              <p:nvPr/>
            </p:nvCxnSpPr>
            <p:spPr>
              <a:xfrm rot="3480000">
                <a:off x="2928281" y="2693091"/>
                <a:ext cx="1920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/>
              <p:cNvCxnSpPr/>
              <p:nvPr/>
            </p:nvCxnSpPr>
            <p:spPr>
              <a:xfrm rot="4680000">
                <a:off x="2868573" y="3262555"/>
                <a:ext cx="393192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0" name="Freeform 859"/>
          <p:cNvSpPr>
            <a:spLocks noChangeAspect="1"/>
          </p:cNvSpPr>
          <p:nvPr/>
        </p:nvSpPr>
        <p:spPr>
          <a:xfrm rot="2256536" flipV="1">
            <a:off x="7982619" y="5220578"/>
            <a:ext cx="76872" cy="251454"/>
          </a:xfrm>
          <a:custGeom>
            <a:avLst/>
            <a:gdLst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294198 h 294198"/>
              <a:gd name="connsiteX1" fmla="*/ 63611 w 63611"/>
              <a:gd name="connsiteY1" fmla="*/ 0 h 294198"/>
              <a:gd name="connsiteX2" fmla="*/ 0 w 63611"/>
              <a:gd name="connsiteY2" fmla="*/ 71562 h 294198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39" h="302453">
                <a:moveTo>
                  <a:pt x="0" y="302453"/>
                </a:moveTo>
                <a:cubicBezTo>
                  <a:pt x="31805" y="173907"/>
                  <a:pt x="91339" y="37106"/>
                  <a:pt x="91339" y="0"/>
                </a:cubicBezTo>
                <a:lnTo>
                  <a:pt x="0" y="79817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1" name="Freeform 860"/>
          <p:cNvSpPr/>
          <p:nvPr/>
        </p:nvSpPr>
        <p:spPr>
          <a:xfrm rot="13606216" flipV="1">
            <a:off x="7241038" y="6047020"/>
            <a:ext cx="274820" cy="123406"/>
          </a:xfrm>
          <a:custGeom>
            <a:avLst/>
            <a:gdLst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294198 h 294198"/>
              <a:gd name="connsiteX1" fmla="*/ 63611 w 63611"/>
              <a:gd name="connsiteY1" fmla="*/ 0 h 294198"/>
              <a:gd name="connsiteX2" fmla="*/ 0 w 63611"/>
              <a:gd name="connsiteY2" fmla="*/ 71562 h 294198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30709 w 91339"/>
              <a:gd name="connsiteY2" fmla="*/ 53914 h 302453"/>
              <a:gd name="connsiteX0" fmla="*/ 0 w 106218"/>
              <a:gd name="connsiteY0" fmla="*/ 318095 h 318095"/>
              <a:gd name="connsiteX1" fmla="*/ 106218 w 106218"/>
              <a:gd name="connsiteY1" fmla="*/ 0 h 318095"/>
              <a:gd name="connsiteX2" fmla="*/ 45588 w 106218"/>
              <a:gd name="connsiteY2" fmla="*/ 53914 h 318095"/>
              <a:gd name="connsiteX0" fmla="*/ 0 w 106218"/>
              <a:gd name="connsiteY0" fmla="*/ 318095 h 318095"/>
              <a:gd name="connsiteX1" fmla="*/ 106218 w 106218"/>
              <a:gd name="connsiteY1" fmla="*/ 0 h 318095"/>
              <a:gd name="connsiteX2" fmla="*/ 45588 w 106218"/>
              <a:gd name="connsiteY2" fmla="*/ 53914 h 318095"/>
              <a:gd name="connsiteX0" fmla="*/ 91944 w 140768"/>
              <a:gd name="connsiteY0" fmla="*/ 265032 h 557876"/>
              <a:gd name="connsiteX1" fmla="*/ 3236 w 140768"/>
              <a:gd name="connsiteY1" fmla="*/ 555806 h 557876"/>
              <a:gd name="connsiteX2" fmla="*/ 137532 w 140768"/>
              <a:gd name="connsiteY2" fmla="*/ 851 h 557876"/>
              <a:gd name="connsiteX0" fmla="*/ 115251 w 123428"/>
              <a:gd name="connsiteY0" fmla="*/ 28736 h 321638"/>
              <a:gd name="connsiteX1" fmla="*/ 26543 w 123428"/>
              <a:gd name="connsiteY1" fmla="*/ 319510 h 321638"/>
              <a:gd name="connsiteX2" fmla="*/ 0 w 123428"/>
              <a:gd name="connsiteY2" fmla="*/ 140581 h 321638"/>
              <a:gd name="connsiteX0" fmla="*/ 98770 w 106945"/>
              <a:gd name="connsiteY0" fmla="*/ 28736 h 321581"/>
              <a:gd name="connsiteX1" fmla="*/ 10062 w 106945"/>
              <a:gd name="connsiteY1" fmla="*/ 319510 h 321581"/>
              <a:gd name="connsiteX2" fmla="*/ 478 w 106945"/>
              <a:gd name="connsiteY2" fmla="*/ 111307 h 321581"/>
              <a:gd name="connsiteX0" fmla="*/ 96593 w 104769"/>
              <a:gd name="connsiteY0" fmla="*/ 28736 h 321576"/>
              <a:gd name="connsiteX1" fmla="*/ 7885 w 104769"/>
              <a:gd name="connsiteY1" fmla="*/ 319510 h 321576"/>
              <a:gd name="connsiteX2" fmla="*/ 16691 w 104769"/>
              <a:gd name="connsiteY2" fmla="*/ 124949 h 321576"/>
              <a:gd name="connsiteX0" fmla="*/ 96593 w 104769"/>
              <a:gd name="connsiteY0" fmla="*/ 28736 h 321576"/>
              <a:gd name="connsiteX1" fmla="*/ 7885 w 104769"/>
              <a:gd name="connsiteY1" fmla="*/ 319510 h 321576"/>
              <a:gd name="connsiteX2" fmla="*/ 16691 w 104769"/>
              <a:gd name="connsiteY2" fmla="*/ 124949 h 32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69" h="321576">
                <a:moveTo>
                  <a:pt x="96593" y="28736"/>
                </a:moveTo>
                <a:cubicBezTo>
                  <a:pt x="138131" y="-119615"/>
                  <a:pt x="7885" y="356616"/>
                  <a:pt x="7885" y="319510"/>
                </a:cubicBezTo>
                <a:cubicBezTo>
                  <a:pt x="-22561" y="346116"/>
                  <a:pt x="47137" y="98343"/>
                  <a:pt x="16691" y="124949"/>
                </a:cubicBez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2" name="Down Arrow 861"/>
          <p:cNvSpPr/>
          <p:nvPr/>
        </p:nvSpPr>
        <p:spPr>
          <a:xfrm rot="5400000">
            <a:off x="8360079" y="5484250"/>
            <a:ext cx="123646" cy="24499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3" name="Down Arrow 862"/>
          <p:cNvSpPr/>
          <p:nvPr/>
        </p:nvSpPr>
        <p:spPr>
          <a:xfrm rot="16200000">
            <a:off x="6026666" y="5470780"/>
            <a:ext cx="148831" cy="25491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4" name="Rectangle 863"/>
          <p:cNvSpPr/>
          <p:nvPr/>
        </p:nvSpPr>
        <p:spPr>
          <a:xfrm>
            <a:off x="4570229" y="1989352"/>
            <a:ext cx="4426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en-US" sz="800" dirty="0" smtClean="0">
                <a:solidFill>
                  <a:srgbClr val="FF0000"/>
                </a:solidFill>
              </a:rPr>
              <a:t>21 ft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870" name="Straight Connector 869"/>
          <p:cNvCxnSpPr/>
          <p:nvPr/>
        </p:nvCxnSpPr>
        <p:spPr>
          <a:xfrm>
            <a:off x="4918548" y="2100669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1" name="Straight Connector 870"/>
          <p:cNvCxnSpPr/>
          <p:nvPr/>
        </p:nvCxnSpPr>
        <p:spPr>
          <a:xfrm>
            <a:off x="5118654" y="2229216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2" name="Straight Connector 871"/>
          <p:cNvCxnSpPr/>
          <p:nvPr/>
        </p:nvCxnSpPr>
        <p:spPr>
          <a:xfrm>
            <a:off x="5899571" y="2933098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5" name="Rectangle 874"/>
          <p:cNvSpPr/>
          <p:nvPr/>
        </p:nvSpPr>
        <p:spPr>
          <a:xfrm>
            <a:off x="4935187" y="2256143"/>
            <a:ext cx="426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26 ft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877" name="Rectangle 876"/>
          <p:cNvSpPr/>
          <p:nvPr/>
        </p:nvSpPr>
        <p:spPr>
          <a:xfrm>
            <a:off x="5506633" y="2824304"/>
            <a:ext cx="426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61 ft</a:t>
            </a: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883" name="Straight Connector 882"/>
          <p:cNvCxnSpPr/>
          <p:nvPr/>
        </p:nvCxnSpPr>
        <p:spPr>
          <a:xfrm rot="4680000">
            <a:off x="4316955" y="2750898"/>
            <a:ext cx="393192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8" name="Freeform 887"/>
          <p:cNvSpPr/>
          <p:nvPr/>
        </p:nvSpPr>
        <p:spPr>
          <a:xfrm>
            <a:off x="6800348" y="5099473"/>
            <a:ext cx="1482895" cy="761361"/>
          </a:xfrm>
          <a:custGeom>
            <a:avLst/>
            <a:gdLst>
              <a:gd name="connsiteX0" fmla="*/ 0 w 1314450"/>
              <a:gd name="connsiteY0" fmla="*/ 0 h 847725"/>
              <a:gd name="connsiteX1" fmla="*/ 590550 w 1314450"/>
              <a:gd name="connsiteY1" fmla="*/ 495300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58678 w 1314450"/>
              <a:gd name="connsiteY2" fmla="*/ 427517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822473 w 1314450"/>
              <a:gd name="connsiteY2" fmla="*/ 459414 h 847725"/>
              <a:gd name="connsiteX3" fmla="*/ 1314450 w 1314450"/>
              <a:gd name="connsiteY3" fmla="*/ 847725 h 847725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250655"/>
              <a:gd name="connsiteY0" fmla="*/ 0 h 741400"/>
              <a:gd name="connsiteX1" fmla="*/ 558653 w 1250655"/>
              <a:gd name="connsiteY1" fmla="*/ 474035 h 741400"/>
              <a:gd name="connsiteX2" fmla="*/ 716148 w 1250655"/>
              <a:gd name="connsiteY2" fmla="*/ 384986 h 741400"/>
              <a:gd name="connsiteX3" fmla="*/ 1250655 w 1250655"/>
              <a:gd name="connsiteY3" fmla="*/ 741400 h 741400"/>
              <a:gd name="connsiteX0" fmla="*/ 0 w 1059269"/>
              <a:gd name="connsiteY0" fmla="*/ 0 h 560647"/>
              <a:gd name="connsiteX1" fmla="*/ 367267 w 1059269"/>
              <a:gd name="connsiteY1" fmla="*/ 293282 h 560647"/>
              <a:gd name="connsiteX2" fmla="*/ 524762 w 1059269"/>
              <a:gd name="connsiteY2" fmla="*/ 204233 h 560647"/>
              <a:gd name="connsiteX3" fmla="*/ 1059269 w 1059269"/>
              <a:gd name="connsiteY3" fmla="*/ 560647 h 56064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1234198"/>
              <a:gd name="connsiteY0" fmla="*/ 0 h 656062"/>
              <a:gd name="connsiteX1" fmla="*/ 224144 w 1234198"/>
              <a:gd name="connsiteY1" fmla="*/ 174012 h 656062"/>
              <a:gd name="connsiteX2" fmla="*/ 381639 w 1234198"/>
              <a:gd name="connsiteY2" fmla="*/ 84963 h 656062"/>
              <a:gd name="connsiteX3" fmla="*/ 1234198 w 1234198"/>
              <a:gd name="connsiteY3" fmla="*/ 656062 h 656062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419739 w 1254295"/>
              <a:gd name="connsiteY2" fmla="*/ 132588 h 666111"/>
              <a:gd name="connsiteX3" fmla="*/ 1254295 w 1254295"/>
              <a:gd name="connsiteY3" fmla="*/ 666111 h 666111"/>
              <a:gd name="connsiteX0" fmla="*/ 0 w 1387645"/>
              <a:gd name="connsiteY0" fmla="*/ 0 h 723261"/>
              <a:gd name="connsiteX1" fmla="*/ 224144 w 1387645"/>
              <a:gd name="connsiteY1" fmla="*/ 174012 h 723261"/>
              <a:gd name="connsiteX2" fmla="*/ 419739 w 1387645"/>
              <a:gd name="connsiteY2" fmla="*/ 132588 h 723261"/>
              <a:gd name="connsiteX3" fmla="*/ 1387645 w 1387645"/>
              <a:gd name="connsiteY3" fmla="*/ 723261 h 723261"/>
              <a:gd name="connsiteX0" fmla="*/ 0 w 1663870"/>
              <a:gd name="connsiteY0" fmla="*/ 0 h 866136"/>
              <a:gd name="connsiteX1" fmla="*/ 500369 w 1663870"/>
              <a:gd name="connsiteY1" fmla="*/ 316887 h 866136"/>
              <a:gd name="connsiteX2" fmla="*/ 695964 w 1663870"/>
              <a:gd name="connsiteY2" fmla="*/ 275463 h 866136"/>
              <a:gd name="connsiteX3" fmla="*/ 1663870 w 1663870"/>
              <a:gd name="connsiteY3" fmla="*/ 866136 h 866136"/>
              <a:gd name="connsiteX0" fmla="*/ 0 w 1663870"/>
              <a:gd name="connsiteY0" fmla="*/ 0 h 866136"/>
              <a:gd name="connsiteX1" fmla="*/ 500369 w 1663870"/>
              <a:gd name="connsiteY1" fmla="*/ 316887 h 866136"/>
              <a:gd name="connsiteX2" fmla="*/ 695964 w 1663870"/>
              <a:gd name="connsiteY2" fmla="*/ 275463 h 866136"/>
              <a:gd name="connsiteX3" fmla="*/ 1663870 w 1663870"/>
              <a:gd name="connsiteY3" fmla="*/ 866136 h 866136"/>
              <a:gd name="connsiteX0" fmla="*/ 0 w 1663870"/>
              <a:gd name="connsiteY0" fmla="*/ 0 h 866136"/>
              <a:gd name="connsiteX1" fmla="*/ 500369 w 1663870"/>
              <a:gd name="connsiteY1" fmla="*/ 316887 h 866136"/>
              <a:gd name="connsiteX2" fmla="*/ 695964 w 1663870"/>
              <a:gd name="connsiteY2" fmla="*/ 275463 h 866136"/>
              <a:gd name="connsiteX3" fmla="*/ 1162093 w 1663870"/>
              <a:gd name="connsiteY3" fmla="*/ 555594 h 866136"/>
              <a:gd name="connsiteX4" fmla="*/ 1663870 w 1663870"/>
              <a:gd name="connsiteY4" fmla="*/ 866136 h 866136"/>
              <a:gd name="connsiteX0" fmla="*/ 0 w 1663870"/>
              <a:gd name="connsiteY0" fmla="*/ 0 h 866136"/>
              <a:gd name="connsiteX1" fmla="*/ 500369 w 1663870"/>
              <a:gd name="connsiteY1" fmla="*/ 316887 h 866136"/>
              <a:gd name="connsiteX2" fmla="*/ 695964 w 1663870"/>
              <a:gd name="connsiteY2" fmla="*/ 275463 h 866136"/>
              <a:gd name="connsiteX3" fmla="*/ 1162093 w 1663870"/>
              <a:gd name="connsiteY3" fmla="*/ 555594 h 866136"/>
              <a:gd name="connsiteX4" fmla="*/ 1209718 w 1663870"/>
              <a:gd name="connsiteY4" fmla="*/ 574644 h 866136"/>
              <a:gd name="connsiteX5" fmla="*/ 1663870 w 1663870"/>
              <a:gd name="connsiteY5" fmla="*/ 866136 h 866136"/>
              <a:gd name="connsiteX0" fmla="*/ 0 w 1482895"/>
              <a:gd name="connsiteY0" fmla="*/ 0 h 761361"/>
              <a:gd name="connsiteX1" fmla="*/ 500369 w 1482895"/>
              <a:gd name="connsiteY1" fmla="*/ 316887 h 761361"/>
              <a:gd name="connsiteX2" fmla="*/ 695964 w 1482895"/>
              <a:gd name="connsiteY2" fmla="*/ 275463 h 761361"/>
              <a:gd name="connsiteX3" fmla="*/ 1162093 w 1482895"/>
              <a:gd name="connsiteY3" fmla="*/ 555594 h 761361"/>
              <a:gd name="connsiteX4" fmla="*/ 1209718 w 1482895"/>
              <a:gd name="connsiteY4" fmla="*/ 574644 h 761361"/>
              <a:gd name="connsiteX5" fmla="*/ 1482895 w 1482895"/>
              <a:gd name="connsiteY5" fmla="*/ 761361 h 7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895" h="761361">
                <a:moveTo>
                  <a:pt x="0" y="0"/>
                </a:moveTo>
                <a:cubicBezTo>
                  <a:pt x="133978" y="96671"/>
                  <a:pt x="384375" y="270977"/>
                  <a:pt x="500369" y="316887"/>
                </a:cubicBezTo>
                <a:cubicBezTo>
                  <a:pt x="616363" y="362798"/>
                  <a:pt x="585677" y="235679"/>
                  <a:pt x="695964" y="275463"/>
                </a:cubicBezTo>
                <a:cubicBezTo>
                  <a:pt x="806251" y="315247"/>
                  <a:pt x="1076467" y="505731"/>
                  <a:pt x="1162093" y="555594"/>
                </a:cubicBezTo>
                <a:lnTo>
                  <a:pt x="1209718" y="574644"/>
                </a:lnTo>
                <a:lnTo>
                  <a:pt x="1482895" y="761361"/>
                </a:ln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Freeform 888"/>
          <p:cNvSpPr/>
          <p:nvPr/>
        </p:nvSpPr>
        <p:spPr>
          <a:xfrm>
            <a:off x="6624980" y="5365427"/>
            <a:ext cx="1563013" cy="811876"/>
          </a:xfrm>
          <a:custGeom>
            <a:avLst/>
            <a:gdLst>
              <a:gd name="connsiteX0" fmla="*/ 0 w 1314450"/>
              <a:gd name="connsiteY0" fmla="*/ 0 h 847725"/>
              <a:gd name="connsiteX1" fmla="*/ 590550 w 1314450"/>
              <a:gd name="connsiteY1" fmla="*/ 495300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90575 w 1314450"/>
              <a:gd name="connsiteY2" fmla="*/ 438150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758678 w 1314450"/>
              <a:gd name="connsiteY2" fmla="*/ 427517 h 847725"/>
              <a:gd name="connsiteX3" fmla="*/ 1314450 w 1314450"/>
              <a:gd name="connsiteY3" fmla="*/ 847725 h 847725"/>
              <a:gd name="connsiteX0" fmla="*/ 0 w 1314450"/>
              <a:gd name="connsiteY0" fmla="*/ 0 h 847725"/>
              <a:gd name="connsiteX1" fmla="*/ 664978 w 1314450"/>
              <a:gd name="connsiteY1" fmla="*/ 548463 h 847725"/>
              <a:gd name="connsiteX2" fmla="*/ 822473 w 1314450"/>
              <a:gd name="connsiteY2" fmla="*/ 459414 h 847725"/>
              <a:gd name="connsiteX3" fmla="*/ 1314450 w 1314450"/>
              <a:gd name="connsiteY3" fmla="*/ 847725 h 847725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356980"/>
              <a:gd name="connsiteY0" fmla="*/ 0 h 815828"/>
              <a:gd name="connsiteX1" fmla="*/ 664978 w 1356980"/>
              <a:gd name="connsiteY1" fmla="*/ 548463 h 815828"/>
              <a:gd name="connsiteX2" fmla="*/ 822473 w 1356980"/>
              <a:gd name="connsiteY2" fmla="*/ 459414 h 815828"/>
              <a:gd name="connsiteX3" fmla="*/ 1356980 w 1356980"/>
              <a:gd name="connsiteY3" fmla="*/ 815828 h 815828"/>
              <a:gd name="connsiteX0" fmla="*/ 0 w 1250655"/>
              <a:gd name="connsiteY0" fmla="*/ 0 h 741400"/>
              <a:gd name="connsiteX1" fmla="*/ 558653 w 1250655"/>
              <a:gd name="connsiteY1" fmla="*/ 474035 h 741400"/>
              <a:gd name="connsiteX2" fmla="*/ 716148 w 1250655"/>
              <a:gd name="connsiteY2" fmla="*/ 384986 h 741400"/>
              <a:gd name="connsiteX3" fmla="*/ 1250655 w 1250655"/>
              <a:gd name="connsiteY3" fmla="*/ 741400 h 741400"/>
              <a:gd name="connsiteX0" fmla="*/ 0 w 1059269"/>
              <a:gd name="connsiteY0" fmla="*/ 0 h 560647"/>
              <a:gd name="connsiteX1" fmla="*/ 367267 w 1059269"/>
              <a:gd name="connsiteY1" fmla="*/ 293282 h 560647"/>
              <a:gd name="connsiteX2" fmla="*/ 524762 w 1059269"/>
              <a:gd name="connsiteY2" fmla="*/ 204233 h 560647"/>
              <a:gd name="connsiteX3" fmla="*/ 1059269 w 1059269"/>
              <a:gd name="connsiteY3" fmla="*/ 560647 h 56064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916146"/>
              <a:gd name="connsiteY0" fmla="*/ 0 h 441377"/>
              <a:gd name="connsiteX1" fmla="*/ 224144 w 916146"/>
              <a:gd name="connsiteY1" fmla="*/ 174012 h 441377"/>
              <a:gd name="connsiteX2" fmla="*/ 381639 w 916146"/>
              <a:gd name="connsiteY2" fmla="*/ 84963 h 441377"/>
              <a:gd name="connsiteX3" fmla="*/ 916146 w 916146"/>
              <a:gd name="connsiteY3" fmla="*/ 441377 h 441377"/>
              <a:gd name="connsiteX0" fmla="*/ 0 w 1234198"/>
              <a:gd name="connsiteY0" fmla="*/ 0 h 656062"/>
              <a:gd name="connsiteX1" fmla="*/ 224144 w 1234198"/>
              <a:gd name="connsiteY1" fmla="*/ 174012 h 656062"/>
              <a:gd name="connsiteX2" fmla="*/ 381639 w 1234198"/>
              <a:gd name="connsiteY2" fmla="*/ 84963 h 656062"/>
              <a:gd name="connsiteX3" fmla="*/ 1234198 w 1234198"/>
              <a:gd name="connsiteY3" fmla="*/ 656062 h 656062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381639 w 1254295"/>
              <a:gd name="connsiteY2" fmla="*/ 84963 h 666111"/>
              <a:gd name="connsiteX3" fmla="*/ 1254295 w 1254295"/>
              <a:gd name="connsiteY3" fmla="*/ 666111 h 666111"/>
              <a:gd name="connsiteX0" fmla="*/ 0 w 1254295"/>
              <a:gd name="connsiteY0" fmla="*/ 0 h 666111"/>
              <a:gd name="connsiteX1" fmla="*/ 224144 w 1254295"/>
              <a:gd name="connsiteY1" fmla="*/ 174012 h 666111"/>
              <a:gd name="connsiteX2" fmla="*/ 419739 w 1254295"/>
              <a:gd name="connsiteY2" fmla="*/ 132588 h 666111"/>
              <a:gd name="connsiteX3" fmla="*/ 1254295 w 1254295"/>
              <a:gd name="connsiteY3" fmla="*/ 666111 h 666111"/>
              <a:gd name="connsiteX0" fmla="*/ 0 w 1387645"/>
              <a:gd name="connsiteY0" fmla="*/ 0 h 723261"/>
              <a:gd name="connsiteX1" fmla="*/ 224144 w 1387645"/>
              <a:gd name="connsiteY1" fmla="*/ 174012 h 723261"/>
              <a:gd name="connsiteX2" fmla="*/ 419739 w 1387645"/>
              <a:gd name="connsiteY2" fmla="*/ 132588 h 723261"/>
              <a:gd name="connsiteX3" fmla="*/ 1387645 w 1387645"/>
              <a:gd name="connsiteY3" fmla="*/ 723261 h 723261"/>
              <a:gd name="connsiteX0" fmla="*/ 0 w 1111420"/>
              <a:gd name="connsiteY0" fmla="*/ 0 h 532761"/>
              <a:gd name="connsiteX1" fmla="*/ 224144 w 1111420"/>
              <a:gd name="connsiteY1" fmla="*/ 174012 h 532761"/>
              <a:gd name="connsiteX2" fmla="*/ 419739 w 1111420"/>
              <a:gd name="connsiteY2" fmla="*/ 132588 h 532761"/>
              <a:gd name="connsiteX3" fmla="*/ 1111420 w 1111420"/>
              <a:gd name="connsiteY3" fmla="*/ 532761 h 532761"/>
              <a:gd name="connsiteX0" fmla="*/ 0 w 1673395"/>
              <a:gd name="connsiteY0" fmla="*/ 0 h 885186"/>
              <a:gd name="connsiteX1" fmla="*/ 786119 w 1673395"/>
              <a:gd name="connsiteY1" fmla="*/ 526437 h 885186"/>
              <a:gd name="connsiteX2" fmla="*/ 981714 w 1673395"/>
              <a:gd name="connsiteY2" fmla="*/ 485013 h 885186"/>
              <a:gd name="connsiteX3" fmla="*/ 1673395 w 1673395"/>
              <a:gd name="connsiteY3" fmla="*/ 885186 h 885186"/>
              <a:gd name="connsiteX0" fmla="*/ 0 w 1577276"/>
              <a:gd name="connsiteY0" fmla="*/ 0 h 836138"/>
              <a:gd name="connsiteX1" fmla="*/ 786119 w 1577276"/>
              <a:gd name="connsiteY1" fmla="*/ 526437 h 836138"/>
              <a:gd name="connsiteX2" fmla="*/ 981714 w 1577276"/>
              <a:gd name="connsiteY2" fmla="*/ 485013 h 836138"/>
              <a:gd name="connsiteX3" fmla="*/ 1577276 w 1577276"/>
              <a:gd name="connsiteY3" fmla="*/ 836138 h 83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7276" h="836138">
                <a:moveTo>
                  <a:pt x="0" y="0"/>
                </a:moveTo>
                <a:cubicBezTo>
                  <a:pt x="133978" y="115721"/>
                  <a:pt x="622500" y="445602"/>
                  <a:pt x="786119" y="526437"/>
                </a:cubicBezTo>
                <a:cubicBezTo>
                  <a:pt x="949738" y="607272"/>
                  <a:pt x="849854" y="433396"/>
                  <a:pt x="981714" y="485013"/>
                </a:cubicBezTo>
                <a:cubicBezTo>
                  <a:pt x="1113574" y="536630"/>
                  <a:pt x="1365031" y="703249"/>
                  <a:pt x="1577276" y="836138"/>
                </a:cubicBezTo>
              </a:path>
            </a:pathLst>
          </a:cu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1" name="Freeform 890"/>
          <p:cNvSpPr>
            <a:spLocks noChangeAspect="1"/>
          </p:cNvSpPr>
          <p:nvPr/>
        </p:nvSpPr>
        <p:spPr>
          <a:xfrm rot="7977958" flipV="1">
            <a:off x="6537448" y="3342421"/>
            <a:ext cx="75017" cy="245385"/>
          </a:xfrm>
          <a:custGeom>
            <a:avLst/>
            <a:gdLst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306402 h 306402"/>
              <a:gd name="connsiteX1" fmla="*/ 63611 w 63611"/>
              <a:gd name="connsiteY1" fmla="*/ 12204 h 306402"/>
              <a:gd name="connsiteX2" fmla="*/ 0 w 63611"/>
              <a:gd name="connsiteY2" fmla="*/ 83766 h 306402"/>
              <a:gd name="connsiteX0" fmla="*/ 0 w 63611"/>
              <a:gd name="connsiteY0" fmla="*/ 294198 h 294198"/>
              <a:gd name="connsiteX1" fmla="*/ 63611 w 63611"/>
              <a:gd name="connsiteY1" fmla="*/ 0 h 294198"/>
              <a:gd name="connsiteX2" fmla="*/ 0 w 63611"/>
              <a:gd name="connsiteY2" fmla="*/ 71562 h 294198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  <a:gd name="connsiteX0" fmla="*/ 0 w 91339"/>
              <a:gd name="connsiteY0" fmla="*/ 302453 h 302453"/>
              <a:gd name="connsiteX1" fmla="*/ 91339 w 91339"/>
              <a:gd name="connsiteY1" fmla="*/ 0 h 302453"/>
              <a:gd name="connsiteX2" fmla="*/ 0 w 91339"/>
              <a:gd name="connsiteY2" fmla="*/ 79817 h 3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339" h="302453">
                <a:moveTo>
                  <a:pt x="0" y="302453"/>
                </a:moveTo>
                <a:cubicBezTo>
                  <a:pt x="31805" y="173907"/>
                  <a:pt x="91339" y="37106"/>
                  <a:pt x="91339" y="0"/>
                </a:cubicBezTo>
                <a:lnTo>
                  <a:pt x="0" y="79817"/>
                </a:lnTo>
              </a:path>
            </a:pathLst>
          </a:cu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2" name="Straight Connector 891"/>
          <p:cNvCxnSpPr/>
          <p:nvPr/>
        </p:nvCxnSpPr>
        <p:spPr>
          <a:xfrm rot="2400000">
            <a:off x="4378491" y="2252808"/>
            <a:ext cx="1828800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3" name="Rectangle 892"/>
          <p:cNvSpPr/>
          <p:nvPr/>
        </p:nvSpPr>
        <p:spPr>
          <a:xfrm>
            <a:off x="5242715" y="2085592"/>
            <a:ext cx="338952" cy="246221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dirty="0" smtClean="0">
                <a:solidFill>
                  <a:schemeClr val="accent3"/>
                </a:solidFill>
              </a:rPr>
              <a:t>40</a:t>
            </a:r>
            <a:r>
              <a:rPr lang="en-US" sz="1000" baseline="30000" dirty="0" smtClean="0">
                <a:solidFill>
                  <a:schemeClr val="accent3"/>
                </a:solidFill>
              </a:rPr>
              <a:t>o</a:t>
            </a:r>
            <a:endParaRPr lang="en-US" sz="1000" baseline="30000" dirty="0">
              <a:solidFill>
                <a:schemeClr val="accent3"/>
              </a:solidFill>
            </a:endParaRPr>
          </a:p>
        </p:txBody>
      </p:sp>
      <p:cxnSp>
        <p:nvCxnSpPr>
          <p:cNvPr id="894" name="Straight Connector 893"/>
          <p:cNvCxnSpPr/>
          <p:nvPr/>
        </p:nvCxnSpPr>
        <p:spPr>
          <a:xfrm>
            <a:off x="4918496" y="3058874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5" name="Straight Connector 894"/>
          <p:cNvCxnSpPr/>
          <p:nvPr/>
        </p:nvCxnSpPr>
        <p:spPr>
          <a:xfrm>
            <a:off x="5118602" y="3187421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6" name="Straight Connector 895"/>
          <p:cNvCxnSpPr/>
          <p:nvPr/>
        </p:nvCxnSpPr>
        <p:spPr>
          <a:xfrm>
            <a:off x="5899519" y="3891303"/>
            <a:ext cx="9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8" name="Rectangle 897"/>
          <p:cNvSpPr/>
          <p:nvPr/>
        </p:nvSpPr>
        <p:spPr>
          <a:xfrm>
            <a:off x="4600593" y="3024956"/>
            <a:ext cx="4426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0000"/>
                </a:solidFill>
              </a:rPr>
              <a:t> 6</a:t>
            </a:r>
            <a:r>
              <a:rPr lang="en-US" sz="800" dirty="0" smtClean="0">
                <a:solidFill>
                  <a:srgbClr val="FF0000"/>
                </a:solidFill>
              </a:rPr>
              <a:t>1 ft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899" name="Rectangle 898"/>
          <p:cNvSpPr/>
          <p:nvPr/>
        </p:nvSpPr>
        <p:spPr>
          <a:xfrm>
            <a:off x="5120909" y="3103874"/>
            <a:ext cx="4265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68 ft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5998988" y="3781494"/>
            <a:ext cx="363955" cy="215444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95 ft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902" name="TextBox 901"/>
          <p:cNvSpPr txBox="1"/>
          <p:nvPr/>
        </p:nvSpPr>
        <p:spPr>
          <a:xfrm>
            <a:off x="5042054" y="3974557"/>
            <a:ext cx="432837" cy="1569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dirty="0" smtClean="0"/>
              <a:t>TD 104</a:t>
            </a:r>
            <a:endParaRPr lang="en-US" sz="900" dirty="0"/>
          </a:p>
        </p:txBody>
      </p:sp>
      <p:sp>
        <p:nvSpPr>
          <p:cNvPr id="903" name="TextBox 902"/>
          <p:cNvSpPr txBox="1"/>
          <p:nvPr/>
        </p:nvSpPr>
        <p:spPr>
          <a:xfrm>
            <a:off x="5998236" y="3998318"/>
            <a:ext cx="432837" cy="15696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dirty="0" smtClean="0"/>
              <a:t>TD 114</a:t>
            </a:r>
            <a:endParaRPr lang="en-US" sz="900" dirty="0"/>
          </a:p>
        </p:txBody>
      </p:sp>
      <p:sp>
        <p:nvSpPr>
          <p:cNvPr id="945" name="TextBox 944"/>
          <p:cNvSpPr txBox="1"/>
          <p:nvPr/>
        </p:nvSpPr>
        <p:spPr>
          <a:xfrm rot="2322328">
            <a:off x="5334177" y="3456242"/>
            <a:ext cx="404462" cy="180049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1050" b="1" dirty="0" smtClean="0"/>
              <a:t>MH2</a:t>
            </a:r>
            <a:endParaRPr lang="en-US" sz="1000" b="1" dirty="0"/>
          </a:p>
        </p:txBody>
      </p:sp>
      <p:cxnSp>
        <p:nvCxnSpPr>
          <p:cNvPr id="313" name="Straight Connector 312"/>
          <p:cNvCxnSpPr/>
          <p:nvPr/>
        </p:nvCxnSpPr>
        <p:spPr>
          <a:xfrm rot="2400000">
            <a:off x="4733312" y="2333559"/>
            <a:ext cx="457200" cy="0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/>
          <p:cNvCxnSpPr/>
          <p:nvPr/>
        </p:nvCxnSpPr>
        <p:spPr>
          <a:xfrm>
            <a:off x="4930086" y="2365276"/>
            <a:ext cx="76883" cy="168996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/>
          <p:cNvCxnSpPr/>
          <p:nvPr/>
        </p:nvCxnSpPr>
        <p:spPr>
          <a:xfrm flipH="1">
            <a:off x="4934849" y="2836389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/>
          <p:nvPr/>
        </p:nvCxnSpPr>
        <p:spPr>
          <a:xfrm flipH="1">
            <a:off x="4922721" y="2936083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>
            <a:off x="4935983" y="3000276"/>
            <a:ext cx="76883" cy="168996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4939976" y="3092435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rot="2400000">
            <a:off x="4928272" y="2253971"/>
            <a:ext cx="457200" cy="0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>
            <a:off x="5126613" y="2827834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flipH="1">
            <a:off x="5123582" y="2765076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5120551" y="2702318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rot="2400000">
            <a:off x="4945665" y="3443440"/>
            <a:ext cx="457200" cy="0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5136002" y="3269060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5107907" y="3293967"/>
            <a:ext cx="76883" cy="168996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>
            <a:off x="1241076" y="2529212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 flipH="1">
            <a:off x="5914074" y="2866582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>
            <a:off x="5911043" y="2803824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>
            <a:off x="5919763" y="3113824"/>
            <a:ext cx="79226" cy="226027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>
            <a:off x="5889424" y="3084774"/>
            <a:ext cx="76883" cy="168996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>
            <a:off x="5903069" y="2918771"/>
            <a:ext cx="76883" cy="168996"/>
          </a:xfrm>
          <a:prstGeom prst="line">
            <a:avLst/>
          </a:prstGeom>
          <a:ln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992877" y="2544797"/>
            <a:ext cx="129390" cy="138561"/>
            <a:chOff x="6736435" y="869659"/>
            <a:chExt cx="129390" cy="138561"/>
          </a:xfrm>
        </p:grpSpPr>
        <p:sp>
          <p:nvSpPr>
            <p:cNvPr id="21" name="Isosceles Triangle 20"/>
            <p:cNvSpPr/>
            <p:nvPr/>
          </p:nvSpPr>
          <p:spPr>
            <a:xfrm rot="10800000">
              <a:off x="6736435" y="869659"/>
              <a:ext cx="128254" cy="88597"/>
            </a:xfrm>
            <a:prstGeom prst="triangl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744453" y="966061"/>
              <a:ext cx="1213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>
              <a:off x="6763859" y="990600"/>
              <a:ext cx="822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>
            <a:xfrm>
              <a:off x="6773174" y="1008220"/>
              <a:ext cx="548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1" name="Group 360"/>
          <p:cNvGrpSpPr/>
          <p:nvPr/>
        </p:nvGrpSpPr>
        <p:grpSpPr>
          <a:xfrm>
            <a:off x="5198413" y="2519815"/>
            <a:ext cx="129390" cy="138561"/>
            <a:chOff x="6736435" y="869659"/>
            <a:chExt cx="129390" cy="138561"/>
          </a:xfrm>
        </p:grpSpPr>
        <p:sp>
          <p:nvSpPr>
            <p:cNvPr id="362" name="Isosceles Triangle 361"/>
            <p:cNvSpPr/>
            <p:nvPr/>
          </p:nvSpPr>
          <p:spPr>
            <a:xfrm rot="10800000">
              <a:off x="6736435" y="869659"/>
              <a:ext cx="128254" cy="88597"/>
            </a:xfrm>
            <a:prstGeom prst="triangl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>
              <a:off x="6744453" y="966061"/>
              <a:ext cx="1213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6763859" y="990600"/>
              <a:ext cx="822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6773174" y="1008220"/>
              <a:ext cx="548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6" name="Group 365"/>
          <p:cNvGrpSpPr/>
          <p:nvPr/>
        </p:nvGrpSpPr>
        <p:grpSpPr>
          <a:xfrm>
            <a:off x="4811769" y="2536471"/>
            <a:ext cx="129390" cy="138561"/>
            <a:chOff x="6736435" y="869659"/>
            <a:chExt cx="129390" cy="138561"/>
          </a:xfrm>
        </p:grpSpPr>
        <p:sp>
          <p:nvSpPr>
            <p:cNvPr id="367" name="Isosceles Triangle 366"/>
            <p:cNvSpPr/>
            <p:nvPr/>
          </p:nvSpPr>
          <p:spPr>
            <a:xfrm rot="10800000">
              <a:off x="6736435" y="869659"/>
              <a:ext cx="128254" cy="88597"/>
            </a:xfrm>
            <a:prstGeom prst="triangl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8" name="Straight Connector 367"/>
            <p:cNvCxnSpPr/>
            <p:nvPr/>
          </p:nvCxnSpPr>
          <p:spPr>
            <a:xfrm>
              <a:off x="6744453" y="966061"/>
              <a:ext cx="1213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6763859" y="990600"/>
              <a:ext cx="8229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6773174" y="1008220"/>
              <a:ext cx="5486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1" name="Straight Connector 370"/>
          <p:cNvCxnSpPr/>
          <p:nvPr/>
        </p:nvCxnSpPr>
        <p:spPr>
          <a:xfrm>
            <a:off x="5908261" y="264353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Rectangle 371"/>
          <p:cNvSpPr/>
          <p:nvPr/>
        </p:nvSpPr>
        <p:spPr>
          <a:xfrm>
            <a:off x="6054757" y="2595634"/>
            <a:ext cx="363955" cy="200055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algn="ctr"/>
            <a:r>
              <a:rPr lang="en-US" sz="700" dirty="0" smtClean="0"/>
              <a:t>48 ft</a:t>
            </a:r>
            <a:endParaRPr lang="en-US" sz="700" dirty="0"/>
          </a:p>
        </p:txBody>
      </p:sp>
      <p:cxnSp>
        <p:nvCxnSpPr>
          <p:cNvPr id="376" name="Straight Connector 375"/>
          <p:cNvCxnSpPr/>
          <p:nvPr/>
        </p:nvCxnSpPr>
        <p:spPr>
          <a:xfrm>
            <a:off x="5126613" y="2618650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7" name="Rectangle 376"/>
          <p:cNvSpPr/>
          <p:nvPr/>
        </p:nvSpPr>
        <p:spPr>
          <a:xfrm>
            <a:off x="5305572" y="2577551"/>
            <a:ext cx="363955" cy="200055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algn="ctr"/>
            <a:r>
              <a:rPr lang="en-US" sz="700" dirty="0" smtClean="0"/>
              <a:t>45.5 ft</a:t>
            </a:r>
            <a:endParaRPr lang="en-US" sz="700" dirty="0"/>
          </a:p>
        </p:txBody>
      </p:sp>
      <p:cxnSp>
        <p:nvCxnSpPr>
          <p:cNvPr id="378" name="Straight Connector 377"/>
          <p:cNvCxnSpPr/>
          <p:nvPr/>
        </p:nvCxnSpPr>
        <p:spPr>
          <a:xfrm>
            <a:off x="4932528" y="2632942"/>
            <a:ext cx="9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Rectangle 378"/>
          <p:cNvSpPr/>
          <p:nvPr/>
        </p:nvSpPr>
        <p:spPr>
          <a:xfrm>
            <a:off x="4531151" y="2613750"/>
            <a:ext cx="363955" cy="200055"/>
          </a:xfrm>
          <a:prstGeom prst="rect">
            <a:avLst/>
          </a:prstGeom>
        </p:spPr>
        <p:txBody>
          <a:bodyPr wrap="square" lIns="45720" rIns="45720">
            <a:spAutoFit/>
          </a:bodyPr>
          <a:lstStyle/>
          <a:p>
            <a:pPr algn="ctr"/>
            <a:r>
              <a:rPr lang="en-US" sz="700" dirty="0" smtClean="0"/>
              <a:t>45.8 ft</a:t>
            </a:r>
            <a:endParaRPr lang="en-US" sz="700" dirty="0"/>
          </a:p>
        </p:txBody>
      </p:sp>
      <p:sp>
        <p:nvSpPr>
          <p:cNvPr id="29" name="Freeform 28"/>
          <p:cNvSpPr/>
          <p:nvPr/>
        </p:nvSpPr>
        <p:spPr>
          <a:xfrm>
            <a:off x="4319516" y="2610196"/>
            <a:ext cx="2599899" cy="54591"/>
          </a:xfrm>
          <a:custGeom>
            <a:avLst/>
            <a:gdLst>
              <a:gd name="connsiteX0" fmla="*/ 0 w 2599899"/>
              <a:gd name="connsiteY0" fmla="*/ 54591 h 54591"/>
              <a:gd name="connsiteX1" fmla="*/ 648269 w 2599899"/>
              <a:gd name="connsiteY1" fmla="*/ 20471 h 54591"/>
              <a:gd name="connsiteX2" fmla="*/ 825690 w 2599899"/>
              <a:gd name="connsiteY2" fmla="*/ 6823 h 54591"/>
              <a:gd name="connsiteX3" fmla="*/ 1589965 w 2599899"/>
              <a:gd name="connsiteY3" fmla="*/ 34119 h 54591"/>
              <a:gd name="connsiteX4" fmla="*/ 2599899 w 2599899"/>
              <a:gd name="connsiteY4" fmla="*/ 0 h 5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9899" h="54591">
                <a:moveTo>
                  <a:pt x="0" y="54591"/>
                </a:moveTo>
                <a:lnTo>
                  <a:pt x="648269" y="20471"/>
                </a:lnTo>
                <a:cubicBezTo>
                  <a:pt x="785884" y="12510"/>
                  <a:pt x="668741" y="4548"/>
                  <a:pt x="825690" y="6823"/>
                </a:cubicBezTo>
                <a:cubicBezTo>
                  <a:pt x="982639" y="9098"/>
                  <a:pt x="1294264" y="35256"/>
                  <a:pt x="1589965" y="34119"/>
                </a:cubicBezTo>
                <a:cubicBezTo>
                  <a:pt x="1885666" y="32982"/>
                  <a:pt x="2242782" y="16491"/>
                  <a:pt x="2599899" y="0"/>
                </a:cubicBezTo>
              </a:path>
            </a:pathLst>
          </a:custGeom>
          <a:noFill/>
          <a:ln w="95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1488367" y="2014116"/>
            <a:ext cx="1254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WEATHERED BEDROCK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6896654" y="1748390"/>
            <a:ext cx="1254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WEATHERED BEDROCK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6841258" y="2526181"/>
            <a:ext cx="754770" cy="156966"/>
          </a:xfrm>
          <a:prstGeom prst="rect">
            <a:avLst/>
          </a:prstGeom>
          <a:noFill/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sz="900" dirty="0"/>
              <a:t>w</a:t>
            </a:r>
            <a:r>
              <a:rPr lang="en-US" sz="900" dirty="0" smtClean="0"/>
              <a:t>ater table</a:t>
            </a:r>
            <a:endParaRPr lang="en-US" sz="900" dirty="0"/>
          </a:p>
        </p:txBody>
      </p:sp>
      <p:cxnSp>
        <p:nvCxnSpPr>
          <p:cNvPr id="384" name="Straight Connector 383"/>
          <p:cNvCxnSpPr/>
          <p:nvPr/>
        </p:nvCxnSpPr>
        <p:spPr>
          <a:xfrm>
            <a:off x="1254080" y="1801766"/>
            <a:ext cx="0" cy="25416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140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388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Lafayette College Well-field Analysis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07227" y="2286000"/>
            <a:ext cx="3886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Holding place for 3D well-field GE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1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3447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77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52388"/>
            <a:ext cx="902017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53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3338"/>
            <a:ext cx="9115425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86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09538"/>
            <a:ext cx="89439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76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380199"/>
              </p:ext>
            </p:extLst>
          </p:nvPr>
        </p:nvGraphicFramePr>
        <p:xfrm>
          <a:off x="762000" y="1143000"/>
          <a:ext cx="7543799" cy="2056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0965"/>
                <a:gridCol w="1050804"/>
                <a:gridCol w="1050804"/>
                <a:gridCol w="782371"/>
                <a:gridCol w="884256"/>
                <a:gridCol w="773722"/>
                <a:gridCol w="800040"/>
                <a:gridCol w="940837"/>
              </a:tblGrid>
              <a:tr h="677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Identification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Geographic coordinates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(WGS84 - decimal degrees)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Elevation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NGVD88 – feet (meters)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78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Name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Longitude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Latitude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Land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surface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Stickup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Casing depth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Borehole depth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GE</a:t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Model Altitude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3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LAF Well 1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LAF Well 2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LAF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effectLst/>
                        </a:rPr>
                        <a:t> Well 3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-75.240540°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-7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5.240508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°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-75.240628°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 40.730417°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40.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 730618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°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 40.730521°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319 (97.3)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317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(96.6)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316 (96.3)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2.0  (0.60)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2.0  (0.60)</a:t>
                      </a:r>
                      <a:endParaRPr lang="en-US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2.0  (0.60)</a:t>
                      </a:r>
                      <a:endParaRPr lang="en-US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18.3 (5.6)</a:t>
                      </a:r>
                      <a:endParaRPr lang="en-US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19.2 (5.9 )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</a:rPr>
                        <a:t>18.2 (5.5 )</a:t>
                      </a:r>
                      <a:endParaRPr lang="en-US" sz="1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110.5 (33.7)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104.0 (31.7)</a:t>
                      </a:r>
                      <a:b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117.0 (35.7)</a:t>
                      </a: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</a:br>
                      <a:endParaRPr lang="en-US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22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" y="89940"/>
            <a:ext cx="9032543" cy="660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200400" y="2133600"/>
            <a:ext cx="1771650" cy="1128713"/>
            <a:chOff x="3200400" y="2133600"/>
            <a:chExt cx="1771650" cy="112871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200400" y="2133600"/>
              <a:ext cx="1771650" cy="112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3898075" y="2497775"/>
              <a:ext cx="190500" cy="266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4014850" y="2768925"/>
              <a:ext cx="190500" cy="266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007925" y="2421575"/>
              <a:ext cx="190500" cy="266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98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32144" y="3585223"/>
            <a:ext cx="883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Horizontal = 50 ft = 1.3 in.  and Vertical 5 ft = 0.22 in. or 50 ft  2.2 in., therefore 1.3/2.2= 0.59  </a:t>
            </a:r>
            <a:endParaRPr lang="en-US" sz="16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28575" y="613423"/>
            <a:ext cx="9067800" cy="2854191"/>
            <a:chOff x="28575" y="152400"/>
            <a:chExt cx="9067800" cy="285419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52400"/>
              <a:ext cx="9067800" cy="285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375062" y="1572831"/>
              <a:ext cx="0" cy="1878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Freeform 5"/>
            <p:cNvSpPr/>
            <p:nvPr/>
          </p:nvSpPr>
          <p:spPr>
            <a:xfrm>
              <a:off x="371475" y="1011611"/>
              <a:ext cx="8391525" cy="560461"/>
            </a:xfrm>
            <a:custGeom>
              <a:avLst/>
              <a:gdLst>
                <a:gd name="connsiteX0" fmla="*/ 0 w 8391525"/>
                <a:gd name="connsiteY0" fmla="*/ 552635 h 559050"/>
                <a:gd name="connsiteX1" fmla="*/ 400050 w 8391525"/>
                <a:gd name="connsiteY1" fmla="*/ 552635 h 559050"/>
                <a:gd name="connsiteX2" fmla="*/ 1419225 w 8391525"/>
                <a:gd name="connsiteY2" fmla="*/ 485960 h 559050"/>
                <a:gd name="connsiteX3" fmla="*/ 2828925 w 8391525"/>
                <a:gd name="connsiteY3" fmla="*/ 304985 h 559050"/>
                <a:gd name="connsiteX4" fmla="*/ 3505200 w 8391525"/>
                <a:gd name="connsiteY4" fmla="*/ 190685 h 559050"/>
                <a:gd name="connsiteX5" fmla="*/ 4505325 w 8391525"/>
                <a:gd name="connsiteY5" fmla="*/ 66860 h 559050"/>
                <a:gd name="connsiteX6" fmla="*/ 6705600 w 8391525"/>
                <a:gd name="connsiteY6" fmla="*/ 185 h 559050"/>
                <a:gd name="connsiteX7" fmla="*/ 6743700 w 8391525"/>
                <a:gd name="connsiteY7" fmla="*/ 85910 h 559050"/>
                <a:gd name="connsiteX8" fmla="*/ 8391525 w 8391525"/>
                <a:gd name="connsiteY8" fmla="*/ 19235 h 559050"/>
                <a:gd name="connsiteX0" fmla="*/ 0 w 8391525"/>
                <a:gd name="connsiteY0" fmla="*/ 556316 h 562731"/>
                <a:gd name="connsiteX1" fmla="*/ 400050 w 8391525"/>
                <a:gd name="connsiteY1" fmla="*/ 556316 h 562731"/>
                <a:gd name="connsiteX2" fmla="*/ 1419225 w 8391525"/>
                <a:gd name="connsiteY2" fmla="*/ 489641 h 562731"/>
                <a:gd name="connsiteX3" fmla="*/ 2828925 w 8391525"/>
                <a:gd name="connsiteY3" fmla="*/ 308666 h 562731"/>
                <a:gd name="connsiteX4" fmla="*/ 3505200 w 8391525"/>
                <a:gd name="connsiteY4" fmla="*/ 194366 h 562731"/>
                <a:gd name="connsiteX5" fmla="*/ 4505325 w 8391525"/>
                <a:gd name="connsiteY5" fmla="*/ 70541 h 562731"/>
                <a:gd name="connsiteX6" fmla="*/ 6705600 w 8391525"/>
                <a:gd name="connsiteY6" fmla="*/ 3866 h 562731"/>
                <a:gd name="connsiteX7" fmla="*/ 6743700 w 8391525"/>
                <a:gd name="connsiteY7" fmla="*/ 89591 h 562731"/>
                <a:gd name="connsiteX8" fmla="*/ 8391525 w 8391525"/>
                <a:gd name="connsiteY8" fmla="*/ 22916 h 562731"/>
                <a:gd name="connsiteX0" fmla="*/ 0 w 8391525"/>
                <a:gd name="connsiteY0" fmla="*/ 556053 h 562468"/>
                <a:gd name="connsiteX1" fmla="*/ 400050 w 8391525"/>
                <a:gd name="connsiteY1" fmla="*/ 556053 h 562468"/>
                <a:gd name="connsiteX2" fmla="*/ 1419225 w 8391525"/>
                <a:gd name="connsiteY2" fmla="*/ 489378 h 562468"/>
                <a:gd name="connsiteX3" fmla="*/ 2828925 w 8391525"/>
                <a:gd name="connsiteY3" fmla="*/ 308403 h 562468"/>
                <a:gd name="connsiteX4" fmla="*/ 3505200 w 8391525"/>
                <a:gd name="connsiteY4" fmla="*/ 194103 h 562468"/>
                <a:gd name="connsiteX5" fmla="*/ 4505325 w 8391525"/>
                <a:gd name="connsiteY5" fmla="*/ 70278 h 562468"/>
                <a:gd name="connsiteX6" fmla="*/ 6705600 w 8391525"/>
                <a:gd name="connsiteY6" fmla="*/ 3603 h 562468"/>
                <a:gd name="connsiteX7" fmla="*/ 6743700 w 8391525"/>
                <a:gd name="connsiteY7" fmla="*/ 89328 h 562468"/>
                <a:gd name="connsiteX8" fmla="*/ 8391525 w 8391525"/>
                <a:gd name="connsiteY8" fmla="*/ 22653 h 562468"/>
                <a:gd name="connsiteX0" fmla="*/ 0 w 8391525"/>
                <a:gd name="connsiteY0" fmla="*/ 554046 h 560461"/>
                <a:gd name="connsiteX1" fmla="*/ 400050 w 8391525"/>
                <a:gd name="connsiteY1" fmla="*/ 554046 h 560461"/>
                <a:gd name="connsiteX2" fmla="*/ 1419225 w 8391525"/>
                <a:gd name="connsiteY2" fmla="*/ 487371 h 560461"/>
                <a:gd name="connsiteX3" fmla="*/ 2828925 w 8391525"/>
                <a:gd name="connsiteY3" fmla="*/ 306396 h 560461"/>
                <a:gd name="connsiteX4" fmla="*/ 3505200 w 8391525"/>
                <a:gd name="connsiteY4" fmla="*/ 192096 h 560461"/>
                <a:gd name="connsiteX5" fmla="*/ 4505325 w 8391525"/>
                <a:gd name="connsiteY5" fmla="*/ 68271 h 560461"/>
                <a:gd name="connsiteX6" fmla="*/ 6705600 w 8391525"/>
                <a:gd name="connsiteY6" fmla="*/ 1596 h 560461"/>
                <a:gd name="connsiteX7" fmla="*/ 6743700 w 8391525"/>
                <a:gd name="connsiteY7" fmla="*/ 87321 h 560461"/>
                <a:gd name="connsiteX8" fmla="*/ 8391525 w 8391525"/>
                <a:gd name="connsiteY8" fmla="*/ 20646 h 560461"/>
                <a:gd name="connsiteX0" fmla="*/ 0 w 8391525"/>
                <a:gd name="connsiteY0" fmla="*/ 554046 h 560461"/>
                <a:gd name="connsiteX1" fmla="*/ 400050 w 8391525"/>
                <a:gd name="connsiteY1" fmla="*/ 554046 h 560461"/>
                <a:gd name="connsiteX2" fmla="*/ 1419225 w 8391525"/>
                <a:gd name="connsiteY2" fmla="*/ 487371 h 560461"/>
                <a:gd name="connsiteX3" fmla="*/ 2828925 w 8391525"/>
                <a:gd name="connsiteY3" fmla="*/ 306396 h 560461"/>
                <a:gd name="connsiteX4" fmla="*/ 3581400 w 8391525"/>
                <a:gd name="connsiteY4" fmla="*/ 173046 h 560461"/>
                <a:gd name="connsiteX5" fmla="*/ 4505325 w 8391525"/>
                <a:gd name="connsiteY5" fmla="*/ 68271 h 560461"/>
                <a:gd name="connsiteX6" fmla="*/ 6705600 w 8391525"/>
                <a:gd name="connsiteY6" fmla="*/ 1596 h 560461"/>
                <a:gd name="connsiteX7" fmla="*/ 6743700 w 8391525"/>
                <a:gd name="connsiteY7" fmla="*/ 87321 h 560461"/>
                <a:gd name="connsiteX8" fmla="*/ 8391525 w 8391525"/>
                <a:gd name="connsiteY8" fmla="*/ 20646 h 56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91525" h="560461">
                  <a:moveTo>
                    <a:pt x="0" y="554046"/>
                  </a:moveTo>
                  <a:cubicBezTo>
                    <a:pt x="81756" y="559602"/>
                    <a:pt x="163513" y="565159"/>
                    <a:pt x="400050" y="554046"/>
                  </a:cubicBezTo>
                  <a:cubicBezTo>
                    <a:pt x="636588" y="542933"/>
                    <a:pt x="1014413" y="528646"/>
                    <a:pt x="1419225" y="487371"/>
                  </a:cubicBezTo>
                  <a:cubicBezTo>
                    <a:pt x="1824037" y="446096"/>
                    <a:pt x="2468563" y="358783"/>
                    <a:pt x="2828925" y="306396"/>
                  </a:cubicBezTo>
                  <a:cubicBezTo>
                    <a:pt x="3189287" y="254009"/>
                    <a:pt x="3302000" y="212733"/>
                    <a:pt x="3581400" y="173046"/>
                  </a:cubicBezTo>
                  <a:cubicBezTo>
                    <a:pt x="3860800" y="133359"/>
                    <a:pt x="3984625" y="96846"/>
                    <a:pt x="4505325" y="68271"/>
                  </a:cubicBezTo>
                  <a:cubicBezTo>
                    <a:pt x="5026025" y="39696"/>
                    <a:pt x="6665913" y="17471"/>
                    <a:pt x="6705600" y="1596"/>
                  </a:cubicBezTo>
                  <a:cubicBezTo>
                    <a:pt x="6745287" y="-14279"/>
                    <a:pt x="6691313" y="93671"/>
                    <a:pt x="6743700" y="87321"/>
                  </a:cubicBezTo>
                  <a:cubicBezTo>
                    <a:pt x="6796087" y="80971"/>
                    <a:pt x="7708106" y="55571"/>
                    <a:pt x="8391525" y="20646"/>
                  </a:cubicBezTo>
                </a:path>
              </a:pathLst>
            </a:cu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566246" y="2880107"/>
              <a:ext cx="118872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42900" y="1223323"/>
              <a:ext cx="1" cy="20116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Arrow 38"/>
          <p:cNvSpPr/>
          <p:nvPr/>
        </p:nvSpPr>
        <p:spPr>
          <a:xfrm rot="5400000">
            <a:off x="4537444" y="4018313"/>
            <a:ext cx="228600" cy="2344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5400000">
            <a:off x="4219575" y="5258706"/>
            <a:ext cx="228600" cy="2344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/>
          <p:cNvGrpSpPr>
            <a:grpSpLocks/>
          </p:cNvGrpSpPr>
          <p:nvPr/>
        </p:nvGrpSpPr>
        <p:grpSpPr>
          <a:xfrm>
            <a:off x="28575" y="4399820"/>
            <a:ext cx="9067800" cy="2000980"/>
            <a:chOff x="28575" y="152400"/>
            <a:chExt cx="9067800" cy="3391491"/>
          </a:xfrm>
        </p:grpSpPr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152400"/>
              <a:ext cx="9067800" cy="2854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4" name="Straight Connector 63"/>
            <p:cNvCxnSpPr/>
            <p:nvPr/>
          </p:nvCxnSpPr>
          <p:spPr>
            <a:xfrm flipV="1">
              <a:off x="375062" y="1572831"/>
              <a:ext cx="0" cy="1878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 64"/>
            <p:cNvSpPr/>
            <p:nvPr/>
          </p:nvSpPr>
          <p:spPr>
            <a:xfrm>
              <a:off x="371475" y="1011611"/>
              <a:ext cx="8391525" cy="560461"/>
            </a:xfrm>
            <a:custGeom>
              <a:avLst/>
              <a:gdLst>
                <a:gd name="connsiteX0" fmla="*/ 0 w 8391525"/>
                <a:gd name="connsiteY0" fmla="*/ 552635 h 559050"/>
                <a:gd name="connsiteX1" fmla="*/ 400050 w 8391525"/>
                <a:gd name="connsiteY1" fmla="*/ 552635 h 559050"/>
                <a:gd name="connsiteX2" fmla="*/ 1419225 w 8391525"/>
                <a:gd name="connsiteY2" fmla="*/ 485960 h 559050"/>
                <a:gd name="connsiteX3" fmla="*/ 2828925 w 8391525"/>
                <a:gd name="connsiteY3" fmla="*/ 304985 h 559050"/>
                <a:gd name="connsiteX4" fmla="*/ 3505200 w 8391525"/>
                <a:gd name="connsiteY4" fmla="*/ 190685 h 559050"/>
                <a:gd name="connsiteX5" fmla="*/ 4505325 w 8391525"/>
                <a:gd name="connsiteY5" fmla="*/ 66860 h 559050"/>
                <a:gd name="connsiteX6" fmla="*/ 6705600 w 8391525"/>
                <a:gd name="connsiteY6" fmla="*/ 185 h 559050"/>
                <a:gd name="connsiteX7" fmla="*/ 6743700 w 8391525"/>
                <a:gd name="connsiteY7" fmla="*/ 85910 h 559050"/>
                <a:gd name="connsiteX8" fmla="*/ 8391525 w 8391525"/>
                <a:gd name="connsiteY8" fmla="*/ 19235 h 559050"/>
                <a:gd name="connsiteX0" fmla="*/ 0 w 8391525"/>
                <a:gd name="connsiteY0" fmla="*/ 556316 h 562731"/>
                <a:gd name="connsiteX1" fmla="*/ 400050 w 8391525"/>
                <a:gd name="connsiteY1" fmla="*/ 556316 h 562731"/>
                <a:gd name="connsiteX2" fmla="*/ 1419225 w 8391525"/>
                <a:gd name="connsiteY2" fmla="*/ 489641 h 562731"/>
                <a:gd name="connsiteX3" fmla="*/ 2828925 w 8391525"/>
                <a:gd name="connsiteY3" fmla="*/ 308666 h 562731"/>
                <a:gd name="connsiteX4" fmla="*/ 3505200 w 8391525"/>
                <a:gd name="connsiteY4" fmla="*/ 194366 h 562731"/>
                <a:gd name="connsiteX5" fmla="*/ 4505325 w 8391525"/>
                <a:gd name="connsiteY5" fmla="*/ 70541 h 562731"/>
                <a:gd name="connsiteX6" fmla="*/ 6705600 w 8391525"/>
                <a:gd name="connsiteY6" fmla="*/ 3866 h 562731"/>
                <a:gd name="connsiteX7" fmla="*/ 6743700 w 8391525"/>
                <a:gd name="connsiteY7" fmla="*/ 89591 h 562731"/>
                <a:gd name="connsiteX8" fmla="*/ 8391525 w 8391525"/>
                <a:gd name="connsiteY8" fmla="*/ 22916 h 562731"/>
                <a:gd name="connsiteX0" fmla="*/ 0 w 8391525"/>
                <a:gd name="connsiteY0" fmla="*/ 556053 h 562468"/>
                <a:gd name="connsiteX1" fmla="*/ 400050 w 8391525"/>
                <a:gd name="connsiteY1" fmla="*/ 556053 h 562468"/>
                <a:gd name="connsiteX2" fmla="*/ 1419225 w 8391525"/>
                <a:gd name="connsiteY2" fmla="*/ 489378 h 562468"/>
                <a:gd name="connsiteX3" fmla="*/ 2828925 w 8391525"/>
                <a:gd name="connsiteY3" fmla="*/ 308403 h 562468"/>
                <a:gd name="connsiteX4" fmla="*/ 3505200 w 8391525"/>
                <a:gd name="connsiteY4" fmla="*/ 194103 h 562468"/>
                <a:gd name="connsiteX5" fmla="*/ 4505325 w 8391525"/>
                <a:gd name="connsiteY5" fmla="*/ 70278 h 562468"/>
                <a:gd name="connsiteX6" fmla="*/ 6705600 w 8391525"/>
                <a:gd name="connsiteY6" fmla="*/ 3603 h 562468"/>
                <a:gd name="connsiteX7" fmla="*/ 6743700 w 8391525"/>
                <a:gd name="connsiteY7" fmla="*/ 89328 h 562468"/>
                <a:gd name="connsiteX8" fmla="*/ 8391525 w 8391525"/>
                <a:gd name="connsiteY8" fmla="*/ 22653 h 562468"/>
                <a:gd name="connsiteX0" fmla="*/ 0 w 8391525"/>
                <a:gd name="connsiteY0" fmla="*/ 554046 h 560461"/>
                <a:gd name="connsiteX1" fmla="*/ 400050 w 8391525"/>
                <a:gd name="connsiteY1" fmla="*/ 554046 h 560461"/>
                <a:gd name="connsiteX2" fmla="*/ 1419225 w 8391525"/>
                <a:gd name="connsiteY2" fmla="*/ 487371 h 560461"/>
                <a:gd name="connsiteX3" fmla="*/ 2828925 w 8391525"/>
                <a:gd name="connsiteY3" fmla="*/ 306396 h 560461"/>
                <a:gd name="connsiteX4" fmla="*/ 3505200 w 8391525"/>
                <a:gd name="connsiteY4" fmla="*/ 192096 h 560461"/>
                <a:gd name="connsiteX5" fmla="*/ 4505325 w 8391525"/>
                <a:gd name="connsiteY5" fmla="*/ 68271 h 560461"/>
                <a:gd name="connsiteX6" fmla="*/ 6705600 w 8391525"/>
                <a:gd name="connsiteY6" fmla="*/ 1596 h 560461"/>
                <a:gd name="connsiteX7" fmla="*/ 6743700 w 8391525"/>
                <a:gd name="connsiteY7" fmla="*/ 87321 h 560461"/>
                <a:gd name="connsiteX8" fmla="*/ 8391525 w 8391525"/>
                <a:gd name="connsiteY8" fmla="*/ 20646 h 560461"/>
                <a:gd name="connsiteX0" fmla="*/ 0 w 8391525"/>
                <a:gd name="connsiteY0" fmla="*/ 554046 h 560461"/>
                <a:gd name="connsiteX1" fmla="*/ 400050 w 8391525"/>
                <a:gd name="connsiteY1" fmla="*/ 554046 h 560461"/>
                <a:gd name="connsiteX2" fmla="*/ 1419225 w 8391525"/>
                <a:gd name="connsiteY2" fmla="*/ 487371 h 560461"/>
                <a:gd name="connsiteX3" fmla="*/ 2828925 w 8391525"/>
                <a:gd name="connsiteY3" fmla="*/ 306396 h 560461"/>
                <a:gd name="connsiteX4" fmla="*/ 3581400 w 8391525"/>
                <a:gd name="connsiteY4" fmla="*/ 173046 h 560461"/>
                <a:gd name="connsiteX5" fmla="*/ 4505325 w 8391525"/>
                <a:gd name="connsiteY5" fmla="*/ 68271 h 560461"/>
                <a:gd name="connsiteX6" fmla="*/ 6705600 w 8391525"/>
                <a:gd name="connsiteY6" fmla="*/ 1596 h 560461"/>
                <a:gd name="connsiteX7" fmla="*/ 6743700 w 8391525"/>
                <a:gd name="connsiteY7" fmla="*/ 87321 h 560461"/>
                <a:gd name="connsiteX8" fmla="*/ 8391525 w 8391525"/>
                <a:gd name="connsiteY8" fmla="*/ 20646 h 56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91525" h="560461">
                  <a:moveTo>
                    <a:pt x="0" y="554046"/>
                  </a:moveTo>
                  <a:cubicBezTo>
                    <a:pt x="81756" y="559602"/>
                    <a:pt x="163513" y="565159"/>
                    <a:pt x="400050" y="554046"/>
                  </a:cubicBezTo>
                  <a:cubicBezTo>
                    <a:pt x="636588" y="542933"/>
                    <a:pt x="1014413" y="528646"/>
                    <a:pt x="1419225" y="487371"/>
                  </a:cubicBezTo>
                  <a:cubicBezTo>
                    <a:pt x="1824037" y="446096"/>
                    <a:pt x="2468563" y="358783"/>
                    <a:pt x="2828925" y="306396"/>
                  </a:cubicBezTo>
                  <a:cubicBezTo>
                    <a:pt x="3189287" y="254009"/>
                    <a:pt x="3302000" y="212733"/>
                    <a:pt x="3581400" y="173046"/>
                  </a:cubicBezTo>
                  <a:cubicBezTo>
                    <a:pt x="3860800" y="133359"/>
                    <a:pt x="3984625" y="96846"/>
                    <a:pt x="4505325" y="68271"/>
                  </a:cubicBezTo>
                  <a:cubicBezTo>
                    <a:pt x="5026025" y="39696"/>
                    <a:pt x="6665913" y="17471"/>
                    <a:pt x="6705600" y="1596"/>
                  </a:cubicBezTo>
                  <a:cubicBezTo>
                    <a:pt x="6745287" y="-14279"/>
                    <a:pt x="6691313" y="93671"/>
                    <a:pt x="6743700" y="87321"/>
                  </a:cubicBezTo>
                  <a:cubicBezTo>
                    <a:pt x="6796087" y="80971"/>
                    <a:pt x="7708106" y="55571"/>
                    <a:pt x="8391525" y="20646"/>
                  </a:cubicBezTo>
                </a:path>
              </a:pathLst>
            </a:cu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377526" y="3543891"/>
              <a:ext cx="118872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83835" y="1011612"/>
              <a:ext cx="0" cy="4029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84350" y="1417563"/>
              <a:ext cx="0" cy="4029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384350" y="1820518"/>
              <a:ext cx="0" cy="4029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391174" y="2235040"/>
              <a:ext cx="0" cy="4029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91174" y="2637996"/>
              <a:ext cx="0" cy="40295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91174" y="3040952"/>
              <a:ext cx="0" cy="4029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6289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5400000">
            <a:off x="4231450" y="1825883"/>
            <a:ext cx="228600" cy="2344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" y="966997"/>
            <a:ext cx="9067800" cy="168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380628" y="3701295"/>
            <a:ext cx="0" cy="110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83350" y="1473932"/>
            <a:ext cx="8391525" cy="330672"/>
          </a:xfrm>
          <a:custGeom>
            <a:avLst/>
            <a:gdLst>
              <a:gd name="connsiteX0" fmla="*/ 0 w 8391525"/>
              <a:gd name="connsiteY0" fmla="*/ 552635 h 559050"/>
              <a:gd name="connsiteX1" fmla="*/ 400050 w 8391525"/>
              <a:gd name="connsiteY1" fmla="*/ 552635 h 559050"/>
              <a:gd name="connsiteX2" fmla="*/ 1419225 w 8391525"/>
              <a:gd name="connsiteY2" fmla="*/ 485960 h 559050"/>
              <a:gd name="connsiteX3" fmla="*/ 2828925 w 8391525"/>
              <a:gd name="connsiteY3" fmla="*/ 304985 h 559050"/>
              <a:gd name="connsiteX4" fmla="*/ 3505200 w 8391525"/>
              <a:gd name="connsiteY4" fmla="*/ 190685 h 559050"/>
              <a:gd name="connsiteX5" fmla="*/ 4505325 w 8391525"/>
              <a:gd name="connsiteY5" fmla="*/ 66860 h 559050"/>
              <a:gd name="connsiteX6" fmla="*/ 6705600 w 8391525"/>
              <a:gd name="connsiteY6" fmla="*/ 185 h 559050"/>
              <a:gd name="connsiteX7" fmla="*/ 6743700 w 8391525"/>
              <a:gd name="connsiteY7" fmla="*/ 85910 h 559050"/>
              <a:gd name="connsiteX8" fmla="*/ 8391525 w 8391525"/>
              <a:gd name="connsiteY8" fmla="*/ 19235 h 559050"/>
              <a:gd name="connsiteX0" fmla="*/ 0 w 8391525"/>
              <a:gd name="connsiteY0" fmla="*/ 556316 h 562731"/>
              <a:gd name="connsiteX1" fmla="*/ 400050 w 8391525"/>
              <a:gd name="connsiteY1" fmla="*/ 556316 h 562731"/>
              <a:gd name="connsiteX2" fmla="*/ 1419225 w 8391525"/>
              <a:gd name="connsiteY2" fmla="*/ 489641 h 562731"/>
              <a:gd name="connsiteX3" fmla="*/ 2828925 w 8391525"/>
              <a:gd name="connsiteY3" fmla="*/ 308666 h 562731"/>
              <a:gd name="connsiteX4" fmla="*/ 3505200 w 8391525"/>
              <a:gd name="connsiteY4" fmla="*/ 194366 h 562731"/>
              <a:gd name="connsiteX5" fmla="*/ 4505325 w 8391525"/>
              <a:gd name="connsiteY5" fmla="*/ 70541 h 562731"/>
              <a:gd name="connsiteX6" fmla="*/ 6705600 w 8391525"/>
              <a:gd name="connsiteY6" fmla="*/ 3866 h 562731"/>
              <a:gd name="connsiteX7" fmla="*/ 6743700 w 8391525"/>
              <a:gd name="connsiteY7" fmla="*/ 89591 h 562731"/>
              <a:gd name="connsiteX8" fmla="*/ 8391525 w 8391525"/>
              <a:gd name="connsiteY8" fmla="*/ 22916 h 562731"/>
              <a:gd name="connsiteX0" fmla="*/ 0 w 8391525"/>
              <a:gd name="connsiteY0" fmla="*/ 556053 h 562468"/>
              <a:gd name="connsiteX1" fmla="*/ 400050 w 8391525"/>
              <a:gd name="connsiteY1" fmla="*/ 556053 h 562468"/>
              <a:gd name="connsiteX2" fmla="*/ 1419225 w 8391525"/>
              <a:gd name="connsiteY2" fmla="*/ 489378 h 562468"/>
              <a:gd name="connsiteX3" fmla="*/ 2828925 w 8391525"/>
              <a:gd name="connsiteY3" fmla="*/ 308403 h 562468"/>
              <a:gd name="connsiteX4" fmla="*/ 3505200 w 8391525"/>
              <a:gd name="connsiteY4" fmla="*/ 194103 h 562468"/>
              <a:gd name="connsiteX5" fmla="*/ 4505325 w 8391525"/>
              <a:gd name="connsiteY5" fmla="*/ 70278 h 562468"/>
              <a:gd name="connsiteX6" fmla="*/ 6705600 w 8391525"/>
              <a:gd name="connsiteY6" fmla="*/ 3603 h 562468"/>
              <a:gd name="connsiteX7" fmla="*/ 6743700 w 8391525"/>
              <a:gd name="connsiteY7" fmla="*/ 89328 h 562468"/>
              <a:gd name="connsiteX8" fmla="*/ 8391525 w 8391525"/>
              <a:gd name="connsiteY8" fmla="*/ 22653 h 562468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05200 w 8391525"/>
              <a:gd name="connsiteY4" fmla="*/ 19209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81400 w 8391525"/>
              <a:gd name="connsiteY4" fmla="*/ 17304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91525" h="560461">
                <a:moveTo>
                  <a:pt x="0" y="554046"/>
                </a:moveTo>
                <a:cubicBezTo>
                  <a:pt x="81756" y="559602"/>
                  <a:pt x="163513" y="565159"/>
                  <a:pt x="400050" y="554046"/>
                </a:cubicBezTo>
                <a:cubicBezTo>
                  <a:pt x="636588" y="542933"/>
                  <a:pt x="1014413" y="528646"/>
                  <a:pt x="1419225" y="487371"/>
                </a:cubicBezTo>
                <a:cubicBezTo>
                  <a:pt x="1824037" y="446096"/>
                  <a:pt x="2468563" y="358783"/>
                  <a:pt x="2828925" y="306396"/>
                </a:cubicBezTo>
                <a:cubicBezTo>
                  <a:pt x="3189287" y="254009"/>
                  <a:pt x="3302000" y="212733"/>
                  <a:pt x="3581400" y="173046"/>
                </a:cubicBezTo>
                <a:cubicBezTo>
                  <a:pt x="3860800" y="133359"/>
                  <a:pt x="3984625" y="96846"/>
                  <a:pt x="4505325" y="68271"/>
                </a:cubicBezTo>
                <a:cubicBezTo>
                  <a:pt x="5026025" y="39696"/>
                  <a:pt x="6665913" y="17471"/>
                  <a:pt x="6705600" y="1596"/>
                </a:cubicBezTo>
                <a:cubicBezTo>
                  <a:pt x="6745287" y="-14279"/>
                  <a:pt x="6691313" y="93671"/>
                  <a:pt x="6743700" y="87321"/>
                </a:cubicBezTo>
                <a:cubicBezTo>
                  <a:pt x="6796087" y="80971"/>
                  <a:pt x="7708106" y="55571"/>
                  <a:pt x="8391525" y="20646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377690" y="599544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9401" y="3370176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9916" y="3609687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9916" y="3847431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87215" y="4082474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7215" y="4320218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87215" y="4557962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7215" y="4795706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87215" y="5033450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87215" y="5271194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87215" y="5508938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87215" y="5746682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 37"/>
          <p:cNvSpPr/>
          <p:nvPr/>
        </p:nvSpPr>
        <p:spPr>
          <a:xfrm>
            <a:off x="389401" y="3277052"/>
            <a:ext cx="8344023" cy="330868"/>
          </a:xfrm>
          <a:custGeom>
            <a:avLst/>
            <a:gdLst>
              <a:gd name="connsiteX0" fmla="*/ 0 w 8391525"/>
              <a:gd name="connsiteY0" fmla="*/ 552635 h 559050"/>
              <a:gd name="connsiteX1" fmla="*/ 400050 w 8391525"/>
              <a:gd name="connsiteY1" fmla="*/ 552635 h 559050"/>
              <a:gd name="connsiteX2" fmla="*/ 1419225 w 8391525"/>
              <a:gd name="connsiteY2" fmla="*/ 485960 h 559050"/>
              <a:gd name="connsiteX3" fmla="*/ 2828925 w 8391525"/>
              <a:gd name="connsiteY3" fmla="*/ 304985 h 559050"/>
              <a:gd name="connsiteX4" fmla="*/ 3505200 w 8391525"/>
              <a:gd name="connsiteY4" fmla="*/ 190685 h 559050"/>
              <a:gd name="connsiteX5" fmla="*/ 4505325 w 8391525"/>
              <a:gd name="connsiteY5" fmla="*/ 66860 h 559050"/>
              <a:gd name="connsiteX6" fmla="*/ 6705600 w 8391525"/>
              <a:gd name="connsiteY6" fmla="*/ 185 h 559050"/>
              <a:gd name="connsiteX7" fmla="*/ 6743700 w 8391525"/>
              <a:gd name="connsiteY7" fmla="*/ 85910 h 559050"/>
              <a:gd name="connsiteX8" fmla="*/ 8391525 w 8391525"/>
              <a:gd name="connsiteY8" fmla="*/ 19235 h 559050"/>
              <a:gd name="connsiteX0" fmla="*/ 0 w 8391525"/>
              <a:gd name="connsiteY0" fmla="*/ 556316 h 562731"/>
              <a:gd name="connsiteX1" fmla="*/ 400050 w 8391525"/>
              <a:gd name="connsiteY1" fmla="*/ 556316 h 562731"/>
              <a:gd name="connsiteX2" fmla="*/ 1419225 w 8391525"/>
              <a:gd name="connsiteY2" fmla="*/ 489641 h 562731"/>
              <a:gd name="connsiteX3" fmla="*/ 2828925 w 8391525"/>
              <a:gd name="connsiteY3" fmla="*/ 308666 h 562731"/>
              <a:gd name="connsiteX4" fmla="*/ 3505200 w 8391525"/>
              <a:gd name="connsiteY4" fmla="*/ 194366 h 562731"/>
              <a:gd name="connsiteX5" fmla="*/ 4505325 w 8391525"/>
              <a:gd name="connsiteY5" fmla="*/ 70541 h 562731"/>
              <a:gd name="connsiteX6" fmla="*/ 6705600 w 8391525"/>
              <a:gd name="connsiteY6" fmla="*/ 3866 h 562731"/>
              <a:gd name="connsiteX7" fmla="*/ 6743700 w 8391525"/>
              <a:gd name="connsiteY7" fmla="*/ 89591 h 562731"/>
              <a:gd name="connsiteX8" fmla="*/ 8391525 w 8391525"/>
              <a:gd name="connsiteY8" fmla="*/ 22916 h 562731"/>
              <a:gd name="connsiteX0" fmla="*/ 0 w 8391525"/>
              <a:gd name="connsiteY0" fmla="*/ 556053 h 562468"/>
              <a:gd name="connsiteX1" fmla="*/ 400050 w 8391525"/>
              <a:gd name="connsiteY1" fmla="*/ 556053 h 562468"/>
              <a:gd name="connsiteX2" fmla="*/ 1419225 w 8391525"/>
              <a:gd name="connsiteY2" fmla="*/ 489378 h 562468"/>
              <a:gd name="connsiteX3" fmla="*/ 2828925 w 8391525"/>
              <a:gd name="connsiteY3" fmla="*/ 308403 h 562468"/>
              <a:gd name="connsiteX4" fmla="*/ 3505200 w 8391525"/>
              <a:gd name="connsiteY4" fmla="*/ 194103 h 562468"/>
              <a:gd name="connsiteX5" fmla="*/ 4505325 w 8391525"/>
              <a:gd name="connsiteY5" fmla="*/ 70278 h 562468"/>
              <a:gd name="connsiteX6" fmla="*/ 6705600 w 8391525"/>
              <a:gd name="connsiteY6" fmla="*/ 3603 h 562468"/>
              <a:gd name="connsiteX7" fmla="*/ 6743700 w 8391525"/>
              <a:gd name="connsiteY7" fmla="*/ 89328 h 562468"/>
              <a:gd name="connsiteX8" fmla="*/ 8391525 w 8391525"/>
              <a:gd name="connsiteY8" fmla="*/ 22653 h 562468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05200 w 8391525"/>
              <a:gd name="connsiteY4" fmla="*/ 19209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  <a:gd name="connsiteX0" fmla="*/ 0 w 8391525"/>
              <a:gd name="connsiteY0" fmla="*/ 554046 h 560461"/>
              <a:gd name="connsiteX1" fmla="*/ 400050 w 8391525"/>
              <a:gd name="connsiteY1" fmla="*/ 554046 h 560461"/>
              <a:gd name="connsiteX2" fmla="*/ 1419225 w 8391525"/>
              <a:gd name="connsiteY2" fmla="*/ 487371 h 560461"/>
              <a:gd name="connsiteX3" fmla="*/ 2828925 w 8391525"/>
              <a:gd name="connsiteY3" fmla="*/ 306396 h 560461"/>
              <a:gd name="connsiteX4" fmla="*/ 3581400 w 8391525"/>
              <a:gd name="connsiteY4" fmla="*/ 173046 h 560461"/>
              <a:gd name="connsiteX5" fmla="*/ 4505325 w 8391525"/>
              <a:gd name="connsiteY5" fmla="*/ 68271 h 560461"/>
              <a:gd name="connsiteX6" fmla="*/ 6705600 w 8391525"/>
              <a:gd name="connsiteY6" fmla="*/ 1596 h 560461"/>
              <a:gd name="connsiteX7" fmla="*/ 6743700 w 8391525"/>
              <a:gd name="connsiteY7" fmla="*/ 87321 h 560461"/>
              <a:gd name="connsiteX8" fmla="*/ 8391525 w 8391525"/>
              <a:gd name="connsiteY8" fmla="*/ 20646 h 560461"/>
              <a:gd name="connsiteX0" fmla="*/ 0 w 8344023"/>
              <a:gd name="connsiteY0" fmla="*/ 554182 h 560597"/>
              <a:gd name="connsiteX1" fmla="*/ 400050 w 8344023"/>
              <a:gd name="connsiteY1" fmla="*/ 554182 h 560597"/>
              <a:gd name="connsiteX2" fmla="*/ 1419225 w 8344023"/>
              <a:gd name="connsiteY2" fmla="*/ 487507 h 560597"/>
              <a:gd name="connsiteX3" fmla="*/ 2828925 w 8344023"/>
              <a:gd name="connsiteY3" fmla="*/ 306532 h 560597"/>
              <a:gd name="connsiteX4" fmla="*/ 3581400 w 8344023"/>
              <a:gd name="connsiteY4" fmla="*/ 173182 h 560597"/>
              <a:gd name="connsiteX5" fmla="*/ 4505325 w 8344023"/>
              <a:gd name="connsiteY5" fmla="*/ 68407 h 560597"/>
              <a:gd name="connsiteX6" fmla="*/ 6705600 w 8344023"/>
              <a:gd name="connsiteY6" fmla="*/ 1732 h 560597"/>
              <a:gd name="connsiteX7" fmla="*/ 6743700 w 8344023"/>
              <a:gd name="connsiteY7" fmla="*/ 87457 h 560597"/>
              <a:gd name="connsiteX8" fmla="*/ 8344023 w 8344023"/>
              <a:gd name="connsiteY8" fmla="*/ 20782 h 560597"/>
              <a:gd name="connsiteX0" fmla="*/ 0 w 8344023"/>
              <a:gd name="connsiteY0" fmla="*/ 554019 h 560434"/>
              <a:gd name="connsiteX1" fmla="*/ 400050 w 8344023"/>
              <a:gd name="connsiteY1" fmla="*/ 554019 h 560434"/>
              <a:gd name="connsiteX2" fmla="*/ 1419225 w 8344023"/>
              <a:gd name="connsiteY2" fmla="*/ 487344 h 560434"/>
              <a:gd name="connsiteX3" fmla="*/ 2828925 w 8344023"/>
              <a:gd name="connsiteY3" fmla="*/ 306369 h 560434"/>
              <a:gd name="connsiteX4" fmla="*/ 3581400 w 8344023"/>
              <a:gd name="connsiteY4" fmla="*/ 173019 h 560434"/>
              <a:gd name="connsiteX5" fmla="*/ 4505325 w 8344023"/>
              <a:gd name="connsiteY5" fmla="*/ 68244 h 560434"/>
              <a:gd name="connsiteX6" fmla="*/ 6705600 w 8344023"/>
              <a:gd name="connsiteY6" fmla="*/ 1569 h 560434"/>
              <a:gd name="connsiteX7" fmla="*/ 6743700 w 8344023"/>
              <a:gd name="connsiteY7" fmla="*/ 87294 h 560434"/>
              <a:gd name="connsiteX8" fmla="*/ 8344023 w 8344023"/>
              <a:gd name="connsiteY8" fmla="*/ 20619 h 560434"/>
              <a:gd name="connsiteX0" fmla="*/ 0 w 8344023"/>
              <a:gd name="connsiteY0" fmla="*/ 554378 h 560793"/>
              <a:gd name="connsiteX1" fmla="*/ 400050 w 8344023"/>
              <a:gd name="connsiteY1" fmla="*/ 554378 h 560793"/>
              <a:gd name="connsiteX2" fmla="*/ 1419225 w 8344023"/>
              <a:gd name="connsiteY2" fmla="*/ 487703 h 560793"/>
              <a:gd name="connsiteX3" fmla="*/ 2828925 w 8344023"/>
              <a:gd name="connsiteY3" fmla="*/ 306728 h 560793"/>
              <a:gd name="connsiteX4" fmla="*/ 3581400 w 8344023"/>
              <a:gd name="connsiteY4" fmla="*/ 173378 h 560793"/>
              <a:gd name="connsiteX5" fmla="*/ 4505325 w 8344023"/>
              <a:gd name="connsiteY5" fmla="*/ 68603 h 560793"/>
              <a:gd name="connsiteX6" fmla="*/ 6705600 w 8344023"/>
              <a:gd name="connsiteY6" fmla="*/ 1928 h 560793"/>
              <a:gd name="connsiteX7" fmla="*/ 6743700 w 8344023"/>
              <a:gd name="connsiteY7" fmla="*/ 87653 h 560793"/>
              <a:gd name="connsiteX8" fmla="*/ 8344023 w 8344023"/>
              <a:gd name="connsiteY8" fmla="*/ 20978 h 560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44023" h="560793">
                <a:moveTo>
                  <a:pt x="0" y="554378"/>
                </a:moveTo>
                <a:cubicBezTo>
                  <a:pt x="81756" y="559934"/>
                  <a:pt x="163513" y="565491"/>
                  <a:pt x="400050" y="554378"/>
                </a:cubicBezTo>
                <a:cubicBezTo>
                  <a:pt x="636588" y="543265"/>
                  <a:pt x="1014413" y="528978"/>
                  <a:pt x="1419225" y="487703"/>
                </a:cubicBezTo>
                <a:cubicBezTo>
                  <a:pt x="1824037" y="446428"/>
                  <a:pt x="2468563" y="359115"/>
                  <a:pt x="2828925" y="306728"/>
                </a:cubicBezTo>
                <a:cubicBezTo>
                  <a:pt x="3189287" y="254341"/>
                  <a:pt x="3302000" y="213065"/>
                  <a:pt x="3581400" y="173378"/>
                </a:cubicBezTo>
                <a:cubicBezTo>
                  <a:pt x="3860800" y="133691"/>
                  <a:pt x="3984625" y="97178"/>
                  <a:pt x="4505325" y="68603"/>
                </a:cubicBezTo>
                <a:cubicBezTo>
                  <a:pt x="5026025" y="40028"/>
                  <a:pt x="6665913" y="17803"/>
                  <a:pt x="6705600" y="1928"/>
                </a:cubicBezTo>
                <a:cubicBezTo>
                  <a:pt x="6745287" y="-13947"/>
                  <a:pt x="6709466" y="72911"/>
                  <a:pt x="6743700" y="87653"/>
                </a:cubicBezTo>
                <a:cubicBezTo>
                  <a:pt x="6777934" y="102395"/>
                  <a:pt x="7660604" y="55903"/>
                  <a:pt x="8344023" y="20978"/>
                </a:cubicBezTo>
              </a:path>
            </a:pathLst>
          </a:cu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8707118" y="3701295"/>
            <a:ext cx="0" cy="1108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715891" y="3370176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716406" y="3609687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716406" y="3847431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8723230" y="4091999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723230" y="4329743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723230" y="4567487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723230" y="4805231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723230" y="5042975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723230" y="5280719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723230" y="5518463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723230" y="5756207"/>
            <a:ext cx="0" cy="2377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711355" y="3132432"/>
            <a:ext cx="0" cy="237744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114800" y="3368363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573585" y="5991876"/>
            <a:ext cx="118872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762305" y="5995447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951025" y="5991876"/>
            <a:ext cx="118872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139745" y="5991876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343010" y="5991876"/>
            <a:ext cx="118872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31730" y="5991876"/>
            <a:ext cx="11887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4107976" y="3388194"/>
            <a:ext cx="6824" cy="2403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4107976" y="3370176"/>
            <a:ext cx="0" cy="210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11501" y="3345741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304677" y="3360229"/>
            <a:ext cx="6824" cy="2403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112224" y="3308924"/>
            <a:ext cx="0" cy="475488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105400" y="3321631"/>
            <a:ext cx="6824" cy="2403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38" idx="0"/>
          </p:cNvCxnSpPr>
          <p:nvPr/>
        </p:nvCxnSpPr>
        <p:spPr>
          <a:xfrm flipV="1">
            <a:off x="389401" y="3581053"/>
            <a:ext cx="8344023" cy="230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843730" y="307595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1</a:t>
            </a:r>
            <a:endParaRPr lang="en-US" sz="1050" dirty="0"/>
          </a:p>
        </p:txBody>
      </p:sp>
      <p:sp>
        <p:nvSpPr>
          <p:cNvPr id="82" name="TextBox 81"/>
          <p:cNvSpPr txBox="1"/>
          <p:nvPr/>
        </p:nvSpPr>
        <p:spPr>
          <a:xfrm>
            <a:off x="4079050" y="31182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2</a:t>
            </a:r>
            <a:endParaRPr lang="en-US" sz="1050" dirty="0"/>
          </a:p>
        </p:txBody>
      </p:sp>
      <p:sp>
        <p:nvSpPr>
          <p:cNvPr id="83" name="TextBox 82"/>
          <p:cNvSpPr txBox="1"/>
          <p:nvPr/>
        </p:nvSpPr>
        <p:spPr>
          <a:xfrm>
            <a:off x="3812350" y="2970231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Well 3</a:t>
            </a:r>
            <a:endParaRPr lang="en-US" sz="1050" dirty="0"/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4104928" y="3189762"/>
            <a:ext cx="0" cy="137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2400000">
            <a:off x="3200196" y="5161846"/>
            <a:ext cx="2666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079050" y="3360229"/>
            <a:ext cx="0" cy="1423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301739" y="3337939"/>
            <a:ext cx="2938" cy="1789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836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260</Words>
  <Application>Microsoft Office PowerPoint</Application>
  <PresentationFormat>On-screen Show (4:3)</PresentationFormat>
  <Paragraphs>94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Gherman</dc:creator>
  <cp:lastModifiedBy>Gherman</cp:lastModifiedBy>
  <cp:revision>50</cp:revision>
  <dcterms:created xsi:type="dcterms:W3CDTF">2015-11-18T14:50:55Z</dcterms:created>
  <dcterms:modified xsi:type="dcterms:W3CDTF">2016-01-13T14:00:01Z</dcterms:modified>
</cp:coreProperties>
</file>